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4"/>
    <p:sldMasterId id="2147483764" r:id="rId5"/>
    <p:sldMasterId id="2147483794" r:id="rId6"/>
  </p:sldMasterIdLst>
  <p:notesMasterIdLst>
    <p:notesMasterId r:id="rId33"/>
  </p:notesMasterIdLst>
  <p:sldIdLst>
    <p:sldId id="2147375673" r:id="rId7"/>
    <p:sldId id="1427" r:id="rId8"/>
    <p:sldId id="271" r:id="rId9"/>
    <p:sldId id="2147375666" r:id="rId10"/>
    <p:sldId id="2147375639" r:id="rId11"/>
    <p:sldId id="2147375640" r:id="rId12"/>
    <p:sldId id="2147375674" r:id="rId13"/>
    <p:sldId id="2147375675" r:id="rId14"/>
    <p:sldId id="2147375676" r:id="rId15"/>
    <p:sldId id="2147375660" r:id="rId16"/>
    <p:sldId id="2147375662" r:id="rId17"/>
    <p:sldId id="2147375664" r:id="rId18"/>
    <p:sldId id="2147375642" r:id="rId19"/>
    <p:sldId id="2147375677" r:id="rId20"/>
    <p:sldId id="2147375633" r:id="rId21"/>
    <p:sldId id="2147375645" r:id="rId22"/>
    <p:sldId id="2147375646" r:id="rId23"/>
    <p:sldId id="2147375647" r:id="rId24"/>
    <p:sldId id="2147375650" r:id="rId25"/>
    <p:sldId id="552" r:id="rId26"/>
    <p:sldId id="2147375667" r:id="rId27"/>
    <p:sldId id="2147375671" r:id="rId28"/>
    <p:sldId id="2147375672" r:id="rId29"/>
    <p:sldId id="2147375668" r:id="rId30"/>
    <p:sldId id="2147375669" r:id="rId31"/>
    <p:sldId id="2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365DB-4B42-465B-BEA0-494615064108}" v="1" dt="2025-12-12T17:51:31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nsbauer, James T., M.D., M.S." userId="S::gaensbauer.james@mayo.edu::0023507d-c06a-42dc-bb10-29cfb12f16d8" providerId="AD" clId="Web-{F1C93F44-FBB0-6B43-D151-06CABA9EDD91}"/>
    <pc:docChg chg="modSld">
      <pc:chgData name="Gaensbauer, James T., M.D., M.S." userId="S::gaensbauer.james@mayo.edu::0023507d-c06a-42dc-bb10-29cfb12f16d8" providerId="AD" clId="Web-{F1C93F44-FBB0-6B43-D151-06CABA9EDD91}" dt="2025-11-04T19:50:30.781" v="1" actId="1076"/>
      <pc:docMkLst>
        <pc:docMk/>
      </pc:docMkLst>
      <pc:sldChg chg="modSp">
        <pc:chgData name="Gaensbauer, James T., M.D., M.S." userId="S::gaensbauer.james@mayo.edu::0023507d-c06a-42dc-bb10-29cfb12f16d8" providerId="AD" clId="Web-{F1C93F44-FBB0-6B43-D151-06CABA9EDD91}" dt="2025-11-04T19:50:30.781" v="1" actId="1076"/>
        <pc:sldMkLst>
          <pc:docMk/>
          <pc:sldMk cId="2547221370" sldId="271"/>
        </pc:sldMkLst>
      </pc:sldChg>
    </pc:docChg>
  </pc:docChgLst>
  <pc:docChgLst>
    <pc:chgData name="Scott, Chris M., M.A." userId="S::scott.christopher2@mayo.edu::4ea6ab3a-ab92-4915-a941-73d72c5116e8" providerId="AD" clId="Web-{AD8F08CB-6F96-C58F-4C0C-7A068AE28A9B}"/>
    <pc:docChg chg="modSld">
      <pc:chgData name="Scott, Chris M., M.A." userId="S::scott.christopher2@mayo.edu::4ea6ab3a-ab92-4915-a941-73d72c5116e8" providerId="AD" clId="Web-{AD8F08CB-6F96-C58F-4C0C-7A068AE28A9B}" dt="2025-11-06T17:44:52.367" v="44" actId="1076"/>
      <pc:docMkLst>
        <pc:docMk/>
      </pc:docMkLst>
      <pc:sldChg chg="modSp">
        <pc:chgData name="Scott, Chris M., M.A." userId="S::scott.christopher2@mayo.edu::4ea6ab3a-ab92-4915-a941-73d72c5116e8" providerId="AD" clId="Web-{AD8F08CB-6F96-C58F-4C0C-7A068AE28A9B}" dt="2025-11-06T17:23:49.683" v="4" actId="1076"/>
        <pc:sldMkLst>
          <pc:docMk/>
          <pc:sldMk cId="2547221370" sldId="271"/>
        </pc:sldMkLst>
        <pc:spChg chg="mod">
          <ac:chgData name="Scott, Chris M., M.A." userId="S::scott.christopher2@mayo.edu::4ea6ab3a-ab92-4915-a941-73d72c5116e8" providerId="AD" clId="Web-{AD8F08CB-6F96-C58F-4C0C-7A068AE28A9B}" dt="2025-11-06T17:23:49.683" v="4" actId="1076"/>
          <ac:spMkLst>
            <pc:docMk/>
            <pc:sldMk cId="2547221370" sldId="271"/>
            <ac:spMk id="8" creationId="{B243B65F-99BE-F366-429C-BC5154D6717C}"/>
          </ac:spMkLst>
        </pc:spChg>
      </pc:sldChg>
      <pc:sldChg chg="delSp">
        <pc:chgData name="Scott, Chris M., M.A." userId="S::scott.christopher2@mayo.edu::4ea6ab3a-ab92-4915-a941-73d72c5116e8" providerId="AD" clId="Web-{AD8F08CB-6F96-C58F-4C0C-7A068AE28A9B}" dt="2025-11-06T17:25:39.305" v="10"/>
        <pc:sldMkLst>
          <pc:docMk/>
          <pc:sldMk cId="3126673036" sldId="552"/>
        </pc:sldMkLst>
        <pc:spChg chg="del">
          <ac:chgData name="Scott, Chris M., M.A." userId="S::scott.christopher2@mayo.edu::4ea6ab3a-ab92-4915-a941-73d72c5116e8" providerId="AD" clId="Web-{AD8F08CB-6F96-C58F-4C0C-7A068AE28A9B}" dt="2025-11-06T17:25:39.305" v="10"/>
          <ac:spMkLst>
            <pc:docMk/>
            <pc:sldMk cId="3126673036" sldId="552"/>
            <ac:spMk id="5" creationId="{87F63C76-E414-3455-EEE0-D913BB8C4561}"/>
          </ac:spMkLst>
        </pc:spChg>
      </pc:sldChg>
      <pc:sldChg chg="modSp">
        <pc:chgData name="Scott, Chris M., M.A." userId="S::scott.christopher2@mayo.edu::4ea6ab3a-ab92-4915-a941-73d72c5116e8" providerId="AD" clId="Web-{AD8F08CB-6F96-C58F-4C0C-7A068AE28A9B}" dt="2025-11-06T17:24:47.096" v="5" actId="1076"/>
        <pc:sldMkLst>
          <pc:docMk/>
          <pc:sldMk cId="2390940695" sldId="2147375646"/>
        </pc:sldMkLst>
        <pc:spChg chg="mod">
          <ac:chgData name="Scott, Chris M., M.A." userId="S::scott.christopher2@mayo.edu::4ea6ab3a-ab92-4915-a941-73d72c5116e8" providerId="AD" clId="Web-{AD8F08CB-6F96-C58F-4C0C-7A068AE28A9B}" dt="2025-11-06T17:24:47.096" v="5" actId="1076"/>
          <ac:spMkLst>
            <pc:docMk/>
            <pc:sldMk cId="2390940695" sldId="2147375646"/>
            <ac:spMk id="5" creationId="{A2807359-AFE8-FDDA-ABE8-D5A68A9C958B}"/>
          </ac:spMkLst>
        </pc:spChg>
      </pc:sldChg>
      <pc:sldChg chg="modSp">
        <pc:chgData name="Scott, Chris M., M.A." userId="S::scott.christopher2@mayo.edu::4ea6ab3a-ab92-4915-a941-73d72c5116e8" providerId="AD" clId="Web-{AD8F08CB-6F96-C58F-4C0C-7A068AE28A9B}" dt="2025-11-06T17:25:04.426" v="9" actId="1076"/>
        <pc:sldMkLst>
          <pc:docMk/>
          <pc:sldMk cId="2332556836" sldId="2147375647"/>
        </pc:sldMkLst>
        <pc:spChg chg="mod">
          <ac:chgData name="Scott, Chris M., M.A." userId="S::scott.christopher2@mayo.edu::4ea6ab3a-ab92-4915-a941-73d72c5116e8" providerId="AD" clId="Web-{AD8F08CB-6F96-C58F-4C0C-7A068AE28A9B}" dt="2025-11-06T17:25:04.426" v="9" actId="1076"/>
          <ac:spMkLst>
            <pc:docMk/>
            <pc:sldMk cId="2332556836" sldId="2147375647"/>
            <ac:spMk id="12" creationId="{C45F93BB-5A46-DDEA-6A52-7F12DB5838C1}"/>
          </ac:spMkLst>
        </pc:spChg>
      </pc:sldChg>
      <pc:sldChg chg="addSp delSp modSp">
        <pc:chgData name="Scott, Chris M., M.A." userId="S::scott.christopher2@mayo.edu::4ea6ab3a-ab92-4915-a941-73d72c5116e8" providerId="AD" clId="Web-{AD8F08CB-6F96-C58F-4C0C-7A068AE28A9B}" dt="2025-11-06T17:44:52.367" v="44" actId="1076"/>
        <pc:sldMkLst>
          <pc:docMk/>
          <pc:sldMk cId="2897040585" sldId="2147375650"/>
        </pc:sldMkLst>
        <pc:spChg chg="add mod">
          <ac:chgData name="Scott, Chris M., M.A." userId="S::scott.christopher2@mayo.edu::4ea6ab3a-ab92-4915-a941-73d72c5116e8" providerId="AD" clId="Web-{AD8F08CB-6F96-C58F-4C0C-7A068AE28A9B}" dt="2025-11-06T17:43:36.253" v="43" actId="20577"/>
          <ac:spMkLst>
            <pc:docMk/>
            <pc:sldMk cId="2897040585" sldId="2147375650"/>
            <ac:spMk id="5" creationId="{BA985ABF-207D-F14E-7281-440A326C058B}"/>
          </ac:spMkLst>
        </pc:spChg>
        <pc:picChg chg="del">
          <ac:chgData name="Scott, Chris M., M.A." userId="S::scott.christopher2@mayo.edu::4ea6ab3a-ab92-4915-a941-73d72c5116e8" providerId="AD" clId="Web-{AD8F08CB-6F96-C58F-4C0C-7A068AE28A9B}" dt="2025-11-06T17:40:59.224" v="21"/>
          <ac:picMkLst>
            <pc:docMk/>
            <pc:sldMk cId="2897040585" sldId="2147375650"/>
            <ac:picMk id="3" creationId="{BFDB9A98-109B-A21A-0CDD-C800308DBD6B}"/>
          </ac:picMkLst>
        </pc:picChg>
        <pc:picChg chg="add mod">
          <ac:chgData name="Scott, Chris M., M.A." userId="S::scott.christopher2@mayo.edu::4ea6ab3a-ab92-4915-a941-73d72c5116e8" providerId="AD" clId="Web-{AD8F08CB-6F96-C58F-4C0C-7A068AE28A9B}" dt="2025-11-06T17:44:52.367" v="44" actId="1076"/>
          <ac:picMkLst>
            <pc:docMk/>
            <pc:sldMk cId="2897040585" sldId="2147375650"/>
            <ac:picMk id="4" creationId="{08FEB84B-E42C-49A0-5BA5-AF8A9DE2107F}"/>
          </ac:picMkLst>
        </pc:picChg>
      </pc:sldChg>
      <pc:sldChg chg="modSp">
        <pc:chgData name="Scott, Chris M., M.A." userId="S::scott.christopher2@mayo.edu::4ea6ab3a-ab92-4915-a941-73d72c5116e8" providerId="AD" clId="Web-{AD8F08CB-6F96-C58F-4C0C-7A068AE28A9B}" dt="2025-11-06T17:25:55.009" v="13" actId="1076"/>
        <pc:sldMkLst>
          <pc:docMk/>
          <pc:sldMk cId="2374875625" sldId="2147375667"/>
        </pc:sldMkLst>
        <pc:spChg chg="mod">
          <ac:chgData name="Scott, Chris M., M.A." userId="S::scott.christopher2@mayo.edu::4ea6ab3a-ab92-4915-a941-73d72c5116e8" providerId="AD" clId="Web-{AD8F08CB-6F96-C58F-4C0C-7A068AE28A9B}" dt="2025-11-06T17:25:55.009" v="13" actId="1076"/>
          <ac:spMkLst>
            <pc:docMk/>
            <pc:sldMk cId="2374875625" sldId="2147375667"/>
            <ac:spMk id="15" creationId="{C69D7D56-37B7-EE47-9384-EABF01FA0414}"/>
          </ac:spMkLst>
        </pc:spChg>
      </pc:sldChg>
    </pc:docChg>
  </pc:docChgLst>
  <pc:docChgLst>
    <pc:chgData name="Scott, Chris M., M.A." userId="4ea6ab3a-ab92-4915-a941-73d72c5116e8" providerId="ADAL" clId="{5E1C5A37-FBC3-434B-B322-10E2A4F3FD53}"/>
    <pc:docChg chg="delSld">
      <pc:chgData name="Scott, Chris M., M.A." userId="4ea6ab3a-ab92-4915-a941-73d72c5116e8" providerId="ADAL" clId="{5E1C5A37-FBC3-434B-B322-10E2A4F3FD53}" dt="2025-12-12T17:51:31.317" v="0" actId="2696"/>
      <pc:docMkLst>
        <pc:docMk/>
      </pc:docMkLst>
      <pc:sldChg chg="del">
        <pc:chgData name="Scott, Chris M., M.A." userId="4ea6ab3a-ab92-4915-a941-73d72c5116e8" providerId="ADAL" clId="{5E1C5A37-FBC3-434B-B322-10E2A4F3FD53}" dt="2025-12-12T17:51:31.317" v="0" actId="2696"/>
        <pc:sldMkLst>
          <pc:docMk/>
          <pc:sldMk cId="2285231382" sldId="2147375670"/>
        </pc:sldMkLst>
      </pc:sldChg>
    </pc:docChg>
  </pc:docChgLst>
  <pc:docChgLst>
    <pc:chgData name="Scott, Chris M., M.A." userId="S::scott.christopher2@mayo.edu::4ea6ab3a-ab92-4915-a941-73d72c5116e8" providerId="AD" clId="Web-{76D59FB9-EA69-1189-3DE6-DAFD541F9042}"/>
    <pc:docChg chg="modSld">
      <pc:chgData name="Scott, Chris M., M.A." userId="S::scott.christopher2@mayo.edu::4ea6ab3a-ab92-4915-a941-73d72c5116e8" providerId="AD" clId="Web-{76D59FB9-EA69-1189-3DE6-DAFD541F9042}" dt="2025-10-31T21:37:28.061" v="5" actId="20577"/>
      <pc:docMkLst>
        <pc:docMk/>
      </pc:docMkLst>
      <pc:sldChg chg="modSp">
        <pc:chgData name="Scott, Chris M., M.A." userId="S::scott.christopher2@mayo.edu::4ea6ab3a-ab92-4915-a941-73d72c5116e8" providerId="AD" clId="Web-{76D59FB9-EA69-1189-3DE6-DAFD541F9042}" dt="2025-10-31T21:37:28.061" v="5" actId="20577"/>
        <pc:sldMkLst>
          <pc:docMk/>
          <pc:sldMk cId="3126673036" sldId="552"/>
        </pc:sldMkLst>
        <pc:spChg chg="mod">
          <ac:chgData name="Scott, Chris M., M.A." userId="S::scott.christopher2@mayo.edu::4ea6ab3a-ab92-4915-a941-73d72c5116e8" providerId="AD" clId="Web-{76D59FB9-EA69-1189-3DE6-DAFD541F9042}" dt="2025-10-31T21:37:28.061" v="5" actId="20577"/>
          <ac:spMkLst>
            <pc:docMk/>
            <pc:sldMk cId="3126673036" sldId="552"/>
            <ac:spMk id="2" creationId="{4964B082-26EC-4E47-315C-47F3D8114AD9}"/>
          </ac:spMkLst>
        </pc:spChg>
      </pc:sldChg>
      <pc:sldChg chg="modSp">
        <pc:chgData name="Scott, Chris M., M.A." userId="S::scott.christopher2@mayo.edu::4ea6ab3a-ab92-4915-a941-73d72c5116e8" providerId="AD" clId="Web-{76D59FB9-EA69-1189-3DE6-DAFD541F9042}" dt="2025-10-31T21:37:06.639" v="0" actId="20577"/>
        <pc:sldMkLst>
          <pc:docMk/>
          <pc:sldMk cId="674275527" sldId="2147375675"/>
        </pc:sldMkLst>
        <pc:spChg chg="mod">
          <ac:chgData name="Scott, Chris M., M.A." userId="S::scott.christopher2@mayo.edu::4ea6ab3a-ab92-4915-a941-73d72c5116e8" providerId="AD" clId="Web-{76D59FB9-EA69-1189-3DE6-DAFD541F9042}" dt="2025-10-31T21:37:06.639" v="0" actId="20577"/>
          <ac:spMkLst>
            <pc:docMk/>
            <pc:sldMk cId="674275527" sldId="2147375675"/>
            <ac:spMk id="10" creationId="{9E8708BD-2FB6-A1AE-8860-21E176EB0B2A}"/>
          </ac:spMkLst>
        </pc:spChg>
      </pc:sldChg>
    </pc:docChg>
  </pc:docChgLst>
  <pc:docChgLst>
    <pc:chgData name="Gaensbauer, James T., M.D., M.S." userId="S::gaensbauer.james@mayo.edu::0023507d-c06a-42dc-bb10-29cfb12f16d8" providerId="AD" clId="Web-{6224045F-F7E4-EA51-DE0B-59A4E13B82A3}"/>
    <pc:docChg chg="delSld modSld">
      <pc:chgData name="Gaensbauer, James T., M.D., M.S." userId="S::gaensbauer.james@mayo.edu::0023507d-c06a-42dc-bb10-29cfb12f16d8" providerId="AD" clId="Web-{6224045F-F7E4-EA51-DE0B-59A4E13B82A3}" dt="2025-11-06T20:58:06.782" v="380"/>
      <pc:docMkLst>
        <pc:docMk/>
      </pc:docMkLst>
      <pc:sldChg chg="modSp">
        <pc:chgData name="Gaensbauer, James T., M.D., M.S." userId="S::gaensbauer.james@mayo.edu::0023507d-c06a-42dc-bb10-29cfb12f16d8" providerId="AD" clId="Web-{6224045F-F7E4-EA51-DE0B-59A4E13B82A3}" dt="2025-11-06T20:52:48.498" v="206" actId="1076"/>
        <pc:sldMkLst>
          <pc:docMk/>
          <pc:sldMk cId="471908064" sldId="2147375664"/>
        </pc:sldMkLst>
        <pc:spChg chg="mod">
          <ac:chgData name="Gaensbauer, James T., M.D., M.S." userId="S::gaensbauer.james@mayo.edu::0023507d-c06a-42dc-bb10-29cfb12f16d8" providerId="AD" clId="Web-{6224045F-F7E4-EA51-DE0B-59A4E13B82A3}" dt="2025-11-06T20:51:43.151" v="184" actId="1076"/>
          <ac:spMkLst>
            <pc:docMk/>
            <pc:sldMk cId="471908064" sldId="2147375664"/>
            <ac:spMk id="6" creationId="{AE71B93E-E92F-0D1C-0EE4-29D30B26542C}"/>
          </ac:spMkLst>
        </pc:spChg>
        <pc:spChg chg="mod">
          <ac:chgData name="Gaensbauer, James T., M.D., M.S." userId="S::gaensbauer.james@mayo.edu::0023507d-c06a-42dc-bb10-29cfb12f16d8" providerId="AD" clId="Web-{6224045F-F7E4-EA51-DE0B-59A4E13B82A3}" dt="2025-11-06T20:49:26.921" v="72" actId="20577"/>
          <ac:spMkLst>
            <pc:docMk/>
            <pc:sldMk cId="471908064" sldId="2147375664"/>
            <ac:spMk id="7" creationId="{8798DB62-225B-C1A4-16D1-460C47B35506}"/>
          </ac:spMkLst>
        </pc:spChg>
        <pc:spChg chg="mod">
          <ac:chgData name="Gaensbauer, James T., M.D., M.S." userId="S::gaensbauer.james@mayo.edu::0023507d-c06a-42dc-bb10-29cfb12f16d8" providerId="AD" clId="Web-{6224045F-F7E4-EA51-DE0B-59A4E13B82A3}" dt="2025-11-06T20:52:42.701" v="205" actId="1076"/>
          <ac:spMkLst>
            <pc:docMk/>
            <pc:sldMk cId="471908064" sldId="2147375664"/>
            <ac:spMk id="13" creationId="{7D4394E5-4C90-ADE3-9F93-50829FE6A02C}"/>
          </ac:spMkLst>
        </pc:spChg>
        <pc:spChg chg="mod">
          <ac:chgData name="Gaensbauer, James T., M.D., M.S." userId="S::gaensbauer.james@mayo.edu::0023507d-c06a-42dc-bb10-29cfb12f16d8" providerId="AD" clId="Web-{6224045F-F7E4-EA51-DE0B-59A4E13B82A3}" dt="2025-11-06T20:50:48.398" v="97" actId="1076"/>
          <ac:spMkLst>
            <pc:docMk/>
            <pc:sldMk cId="471908064" sldId="2147375664"/>
            <ac:spMk id="16" creationId="{EA2185A8-917F-12D9-6BF2-15414C43B4A3}"/>
          </ac:spMkLst>
        </pc:spChg>
        <pc:spChg chg="mod">
          <ac:chgData name="Gaensbauer, James T., M.D., M.S." userId="S::gaensbauer.james@mayo.edu::0023507d-c06a-42dc-bb10-29cfb12f16d8" providerId="AD" clId="Web-{6224045F-F7E4-EA51-DE0B-59A4E13B82A3}" dt="2025-11-06T20:49:07.544" v="52" actId="20577"/>
          <ac:spMkLst>
            <pc:docMk/>
            <pc:sldMk cId="471908064" sldId="2147375664"/>
            <ac:spMk id="23" creationId="{DAA41121-3EE4-8E1A-7009-B318958A870F}"/>
          </ac:spMkLst>
        </pc:spChg>
        <pc:spChg chg="mod">
          <ac:chgData name="Gaensbauer, James T., M.D., M.S." userId="S::gaensbauer.james@mayo.edu::0023507d-c06a-42dc-bb10-29cfb12f16d8" providerId="AD" clId="Web-{6224045F-F7E4-EA51-DE0B-59A4E13B82A3}" dt="2025-11-06T20:51:35.917" v="183" actId="1076"/>
          <ac:spMkLst>
            <pc:docMk/>
            <pc:sldMk cId="471908064" sldId="2147375664"/>
            <ac:spMk id="24" creationId="{9EF955EE-1D2F-DB7F-C0A1-61530C0DB6E0}"/>
          </ac:spMkLst>
        </pc:spChg>
        <pc:spChg chg="mod">
          <ac:chgData name="Gaensbauer, James T., M.D., M.S." userId="S::gaensbauer.james@mayo.edu::0023507d-c06a-42dc-bb10-29cfb12f16d8" providerId="AD" clId="Web-{6224045F-F7E4-EA51-DE0B-59A4E13B82A3}" dt="2025-11-06T20:50:38.819" v="86" actId="20577"/>
          <ac:spMkLst>
            <pc:docMk/>
            <pc:sldMk cId="471908064" sldId="2147375664"/>
            <ac:spMk id="42" creationId="{77B801BC-ABD1-DE79-EDB9-506CFC61261A}"/>
          </ac:spMkLst>
        </pc:spChg>
        <pc:grpChg chg="mod">
          <ac:chgData name="Gaensbauer, James T., M.D., M.S." userId="S::gaensbauer.james@mayo.edu::0023507d-c06a-42dc-bb10-29cfb12f16d8" providerId="AD" clId="Web-{6224045F-F7E4-EA51-DE0B-59A4E13B82A3}" dt="2025-11-06T20:52:22.778" v="185" actId="1076"/>
          <ac:grpSpMkLst>
            <pc:docMk/>
            <pc:sldMk cId="471908064" sldId="2147375664"/>
            <ac:grpSpMk id="3" creationId="{B4317F72-37C1-D8D1-E293-B348C250D32A}"/>
          </ac:grpSpMkLst>
        </pc:grpChg>
        <pc:cxnChg chg="mod">
          <ac:chgData name="Gaensbauer, James T., M.D., M.S." userId="S::gaensbauer.james@mayo.edu::0023507d-c06a-42dc-bb10-29cfb12f16d8" providerId="AD" clId="Web-{6224045F-F7E4-EA51-DE0B-59A4E13B82A3}" dt="2025-11-06T20:52:48.498" v="206" actId="1076"/>
          <ac:cxnSpMkLst>
            <pc:docMk/>
            <pc:sldMk cId="471908064" sldId="2147375664"/>
            <ac:cxnSpMk id="15" creationId="{E13A5811-4752-7A78-DC9E-6681A9813C68}"/>
          </ac:cxnSpMkLst>
        </pc:cxnChg>
        <pc:cxnChg chg="mod">
          <ac:chgData name="Gaensbauer, James T., M.D., M.S." userId="S::gaensbauer.james@mayo.edu::0023507d-c06a-42dc-bb10-29cfb12f16d8" providerId="AD" clId="Web-{6224045F-F7E4-EA51-DE0B-59A4E13B82A3}" dt="2025-11-06T20:50:34.413" v="85" actId="14100"/>
          <ac:cxnSpMkLst>
            <pc:docMk/>
            <pc:sldMk cId="471908064" sldId="2147375664"/>
            <ac:cxnSpMk id="32" creationId="{C74D9540-AD81-E9A2-E491-88889AFEFAB4}"/>
          </ac:cxnSpMkLst>
        </pc:cxnChg>
      </pc:sldChg>
      <pc:sldChg chg="modSp">
        <pc:chgData name="Gaensbauer, James T., M.D., M.S." userId="S::gaensbauer.james@mayo.edu::0023507d-c06a-42dc-bb10-29cfb12f16d8" providerId="AD" clId="Web-{6224045F-F7E4-EA51-DE0B-59A4E13B82A3}" dt="2025-11-06T20:54:30.626" v="248" actId="20577"/>
        <pc:sldMkLst>
          <pc:docMk/>
          <pc:sldMk cId="2374875625" sldId="2147375667"/>
        </pc:sldMkLst>
        <pc:spChg chg="mod">
          <ac:chgData name="Gaensbauer, James T., M.D., M.S." userId="S::gaensbauer.james@mayo.edu::0023507d-c06a-42dc-bb10-29cfb12f16d8" providerId="AD" clId="Web-{6224045F-F7E4-EA51-DE0B-59A4E13B82A3}" dt="2025-11-06T20:54:30.626" v="248" actId="20577"/>
          <ac:spMkLst>
            <pc:docMk/>
            <pc:sldMk cId="2374875625" sldId="2147375667"/>
            <ac:spMk id="2" creationId="{5CBA42BB-B68B-041F-638B-67FA85D15E58}"/>
          </ac:spMkLst>
        </pc:spChg>
      </pc:sldChg>
      <pc:sldChg chg="modSp modNotes">
        <pc:chgData name="Gaensbauer, James T., M.D., M.S." userId="S::gaensbauer.james@mayo.edu::0023507d-c06a-42dc-bb10-29cfb12f16d8" providerId="AD" clId="Web-{6224045F-F7E4-EA51-DE0B-59A4E13B82A3}" dt="2025-11-06T20:58:06.782" v="380"/>
        <pc:sldMkLst>
          <pc:docMk/>
          <pc:sldMk cId="1413413957" sldId="2147375669"/>
        </pc:sldMkLst>
        <pc:spChg chg="mod">
          <ac:chgData name="Gaensbauer, James T., M.D., M.S." userId="S::gaensbauer.james@mayo.edu::0023507d-c06a-42dc-bb10-29cfb12f16d8" providerId="AD" clId="Web-{6224045F-F7E4-EA51-DE0B-59A4E13B82A3}" dt="2025-11-06T20:56:20.428" v="270" actId="20577"/>
          <ac:spMkLst>
            <pc:docMk/>
            <pc:sldMk cId="1413413957" sldId="2147375669"/>
            <ac:spMk id="3" creationId="{380F02B9-8F12-4E8A-B9C2-000189976747}"/>
          </ac:spMkLst>
        </pc:spChg>
      </pc:sldChg>
      <pc:sldChg chg="modNotes">
        <pc:chgData name="Gaensbauer, James T., M.D., M.S." userId="S::gaensbauer.james@mayo.edu::0023507d-c06a-42dc-bb10-29cfb12f16d8" providerId="AD" clId="Web-{6224045F-F7E4-EA51-DE0B-59A4E13B82A3}" dt="2025-11-06T20:10:16.200" v="46"/>
        <pc:sldMkLst>
          <pc:docMk/>
          <pc:sldMk cId="989503873" sldId="2147375673"/>
        </pc:sldMkLst>
      </pc:sldChg>
      <pc:sldChg chg="modSp">
        <pc:chgData name="Gaensbauer, James T., M.D., M.S." userId="S::gaensbauer.james@mayo.edu::0023507d-c06a-42dc-bb10-29cfb12f16d8" providerId="AD" clId="Web-{6224045F-F7E4-EA51-DE0B-59A4E13B82A3}" dt="2025-11-06T20:53:19.921" v="221" actId="20577"/>
        <pc:sldMkLst>
          <pc:docMk/>
          <pc:sldMk cId="2411434174" sldId="2147375677"/>
        </pc:sldMkLst>
        <pc:spChg chg="mod">
          <ac:chgData name="Gaensbauer, James T., M.D., M.S." userId="S::gaensbauer.james@mayo.edu::0023507d-c06a-42dc-bb10-29cfb12f16d8" providerId="AD" clId="Web-{6224045F-F7E4-EA51-DE0B-59A4E13B82A3}" dt="2025-11-06T20:53:19.921" v="221" actId="20577"/>
          <ac:spMkLst>
            <pc:docMk/>
            <pc:sldMk cId="2411434174" sldId="2147375677"/>
            <ac:spMk id="2" creationId="{8A0375C5-0638-1F77-B69D-3CCF1BB399C8}"/>
          </ac:spMkLst>
        </pc:spChg>
        <pc:picChg chg="mod">
          <ac:chgData name="Gaensbauer, James T., M.D., M.S." userId="S::gaensbauer.james@mayo.edu::0023507d-c06a-42dc-bb10-29cfb12f16d8" providerId="AD" clId="Web-{6224045F-F7E4-EA51-DE0B-59A4E13B82A3}" dt="2025-11-06T20:53:04.061" v="209" actId="1076"/>
          <ac:picMkLst>
            <pc:docMk/>
            <pc:sldMk cId="2411434174" sldId="2147375677"/>
            <ac:picMk id="3" creationId="{60809C3B-DB45-7472-75A9-0A1C50B3E34E}"/>
          </ac:picMkLst>
        </pc:picChg>
        <pc:picChg chg="mod">
          <ac:chgData name="Gaensbauer, James T., M.D., M.S." userId="S::gaensbauer.james@mayo.edu::0023507d-c06a-42dc-bb10-29cfb12f16d8" providerId="AD" clId="Web-{6224045F-F7E4-EA51-DE0B-59A4E13B82A3}" dt="2025-11-06T20:53:01.577" v="208" actId="1076"/>
          <ac:picMkLst>
            <pc:docMk/>
            <pc:sldMk cId="2411434174" sldId="2147375677"/>
            <ac:picMk id="5" creationId="{B112BB0E-F812-9FA1-A2F0-FFB26DB95A9A}"/>
          </ac:picMkLst>
        </pc:picChg>
        <pc:picChg chg="mod">
          <ac:chgData name="Gaensbauer, James T., M.D., M.S." userId="S::gaensbauer.james@mayo.edu::0023507d-c06a-42dc-bb10-29cfb12f16d8" providerId="AD" clId="Web-{6224045F-F7E4-EA51-DE0B-59A4E13B82A3}" dt="2025-11-06T20:53:06.936" v="210" actId="1076"/>
          <ac:picMkLst>
            <pc:docMk/>
            <pc:sldMk cId="2411434174" sldId="2147375677"/>
            <ac:picMk id="7" creationId="{2FB22D2C-21D8-A67C-9DB8-AD8C2905DB77}"/>
          </ac:picMkLst>
        </pc:picChg>
        <pc:picChg chg="mod">
          <ac:chgData name="Gaensbauer, James T., M.D., M.S." userId="S::gaensbauer.james@mayo.edu::0023507d-c06a-42dc-bb10-29cfb12f16d8" providerId="AD" clId="Web-{6224045F-F7E4-EA51-DE0B-59A4E13B82A3}" dt="2025-11-06T20:53:10.780" v="212" actId="1076"/>
          <ac:picMkLst>
            <pc:docMk/>
            <pc:sldMk cId="2411434174" sldId="2147375677"/>
            <ac:picMk id="9" creationId="{ED378D6C-1AE4-A361-EF77-AC6B6C44DC20}"/>
          </ac:picMkLst>
        </pc:picChg>
      </pc:sldChg>
      <pc:sldChg chg="del">
        <pc:chgData name="Gaensbauer, James T., M.D., M.S." userId="S::gaensbauer.james@mayo.edu::0023507d-c06a-42dc-bb10-29cfb12f16d8" providerId="AD" clId="Web-{6224045F-F7E4-EA51-DE0B-59A4E13B82A3}" dt="2025-11-06T20:56:43.759" v="271"/>
        <pc:sldMkLst>
          <pc:docMk/>
          <pc:sldMk cId="862021190" sldId="2147375678"/>
        </pc:sldMkLst>
      </pc:sldChg>
    </pc:docChg>
  </pc:docChgLst>
  <pc:docChgLst>
    <pc:chgData name="Gaensbauer, James T., M.D., M.S." userId="0023507d-c06a-42dc-bb10-29cfb12f16d8" providerId="ADAL" clId="{F56B873B-051A-4F9B-8AAA-8C44ED3E6BC5}"/>
    <pc:docChg chg="custSel modSld">
      <pc:chgData name="Gaensbauer, James T., M.D., M.S." userId="0023507d-c06a-42dc-bb10-29cfb12f16d8" providerId="ADAL" clId="{F56B873B-051A-4F9B-8AAA-8C44ED3E6BC5}" dt="2025-11-04T19:55:14.447" v="28" actId="14100"/>
      <pc:docMkLst>
        <pc:docMk/>
      </pc:docMkLst>
      <pc:sldChg chg="addSp delSp modSp mod">
        <pc:chgData name="Gaensbauer, James T., M.D., M.S." userId="0023507d-c06a-42dc-bb10-29cfb12f16d8" providerId="ADAL" clId="{F56B873B-051A-4F9B-8AAA-8C44ED3E6BC5}" dt="2025-11-04T19:52:18.145" v="12" actId="1076"/>
        <pc:sldMkLst>
          <pc:docMk/>
          <pc:sldMk cId="2547221370" sldId="271"/>
        </pc:sldMkLst>
        <pc:spChg chg="add mod">
          <ac:chgData name="Gaensbauer, James T., M.D., M.S." userId="0023507d-c06a-42dc-bb10-29cfb12f16d8" providerId="ADAL" clId="{F56B873B-051A-4F9B-8AAA-8C44ED3E6BC5}" dt="2025-11-04T19:52:18.145" v="12" actId="1076"/>
          <ac:spMkLst>
            <pc:docMk/>
            <pc:sldMk cId="2547221370" sldId="271"/>
            <ac:spMk id="8" creationId="{B243B65F-99BE-F366-429C-BC5154D6717C}"/>
          </ac:spMkLst>
        </pc:spChg>
        <pc:picChg chg="add mod">
          <ac:chgData name="Gaensbauer, James T., M.D., M.S." userId="0023507d-c06a-42dc-bb10-29cfb12f16d8" providerId="ADAL" clId="{F56B873B-051A-4F9B-8AAA-8C44ED3E6BC5}" dt="2025-11-04T19:51:54.822" v="4" actId="1076"/>
          <ac:picMkLst>
            <pc:docMk/>
            <pc:sldMk cId="2547221370" sldId="271"/>
            <ac:picMk id="6" creationId="{14DB86BF-B41B-59A9-CE0C-FED25F6A8B73}"/>
          </ac:picMkLst>
        </pc:picChg>
      </pc:sldChg>
      <pc:sldChg chg="addSp delSp modSp mod">
        <pc:chgData name="Gaensbauer, James T., M.D., M.S." userId="0023507d-c06a-42dc-bb10-29cfb12f16d8" providerId="ADAL" clId="{F56B873B-051A-4F9B-8AAA-8C44ED3E6BC5}" dt="2025-11-04T19:55:14.447" v="28" actId="14100"/>
        <pc:sldMkLst>
          <pc:docMk/>
          <pc:sldMk cId="2332556836" sldId="2147375647"/>
        </pc:sldMkLst>
        <pc:spChg chg="add mod">
          <ac:chgData name="Gaensbauer, James T., M.D., M.S." userId="0023507d-c06a-42dc-bb10-29cfb12f16d8" providerId="ADAL" clId="{F56B873B-051A-4F9B-8AAA-8C44ED3E6BC5}" dt="2025-11-04T19:55:14.447" v="28" actId="14100"/>
          <ac:spMkLst>
            <pc:docMk/>
            <pc:sldMk cId="2332556836" sldId="2147375647"/>
            <ac:spMk id="12" creationId="{C45F93BB-5A46-DDEA-6A52-7F12DB5838C1}"/>
          </ac:spMkLst>
        </pc:spChg>
        <pc:picChg chg="add mod">
          <ac:chgData name="Gaensbauer, James T., M.D., M.S." userId="0023507d-c06a-42dc-bb10-29cfb12f16d8" providerId="ADAL" clId="{F56B873B-051A-4F9B-8AAA-8C44ED3E6BC5}" dt="2025-11-04T19:53:07.389" v="15" actId="1076"/>
          <ac:picMkLst>
            <pc:docMk/>
            <pc:sldMk cId="2332556836" sldId="2147375647"/>
            <ac:picMk id="7" creationId="{DEEF3502-90C2-B669-54B6-F788AA4B37E5}"/>
          </ac:picMkLst>
        </pc:picChg>
        <pc:picChg chg="add mod">
          <ac:chgData name="Gaensbauer, James T., M.D., M.S." userId="0023507d-c06a-42dc-bb10-29cfb12f16d8" providerId="ADAL" clId="{F56B873B-051A-4F9B-8AAA-8C44ED3E6BC5}" dt="2025-11-04T19:53:45.363" v="21" actId="14100"/>
          <ac:picMkLst>
            <pc:docMk/>
            <pc:sldMk cId="2332556836" sldId="2147375647"/>
            <ac:picMk id="9" creationId="{3FA4799F-CD9D-6A8F-82C0-60BE1C09F94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CEDF8-4A7F-44DF-99AE-B40D6BA36D70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E3F780-5CFC-4D9D-8BAC-E60C19707BA0}">
      <dgm:prSet/>
      <dgm:spPr/>
      <dgm:t>
        <a:bodyPr/>
        <a:lstStyle/>
        <a:p>
          <a:r>
            <a:rPr lang="en-US">
              <a:solidFill>
                <a:schemeClr val="accent1"/>
              </a:solidFill>
            </a:rPr>
            <a:t>Those who have an increased likelihood of exposure to persons with TB disease</a:t>
          </a:r>
        </a:p>
        <a:p>
          <a:endParaRPr lang="en-US">
            <a:solidFill>
              <a:schemeClr val="accent1"/>
            </a:solidFill>
          </a:endParaRPr>
        </a:p>
      </dgm:t>
    </dgm:pt>
    <dgm:pt modelId="{1F1191D1-5A0A-490B-96DF-17B2E77F6611}" type="parTrans" cxnId="{05CD5393-6811-4DBD-9B28-BA52E6383667}">
      <dgm:prSet/>
      <dgm:spPr/>
      <dgm:t>
        <a:bodyPr/>
        <a:lstStyle/>
        <a:p>
          <a:endParaRPr lang="en-US"/>
        </a:p>
      </dgm:t>
    </dgm:pt>
    <dgm:pt modelId="{B23E5061-CA78-4910-9F5D-28C3185F3DE3}" type="sibTrans" cxnId="{05CD5393-6811-4DBD-9B28-BA52E638366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81D54EA-F620-4F81-9A77-D8B169A708D5}">
      <dgm:prSet/>
      <dgm:spPr/>
      <dgm:t>
        <a:bodyPr/>
        <a:lstStyle/>
        <a:p>
          <a:r>
            <a:rPr lang="en-US">
              <a:solidFill>
                <a:schemeClr val="accent1"/>
              </a:solidFill>
            </a:rPr>
            <a:t>Those with clinical conditions that increase their risk of progressing from LTBI to TB disease</a:t>
          </a:r>
        </a:p>
      </dgm:t>
    </dgm:pt>
    <dgm:pt modelId="{247D1175-489C-4827-B0ED-FA28819F4050}" type="parTrans" cxnId="{5C2639E2-8441-4C1F-A7CA-3E8A4C350398}">
      <dgm:prSet/>
      <dgm:spPr/>
      <dgm:t>
        <a:bodyPr/>
        <a:lstStyle/>
        <a:p>
          <a:endParaRPr lang="en-US"/>
        </a:p>
      </dgm:t>
    </dgm:pt>
    <dgm:pt modelId="{B98DADAF-8F5A-420B-9805-746BE94BB6CE}" type="sibTrans" cxnId="{5C2639E2-8441-4C1F-A7CA-3E8A4C35039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C49812C-6275-45C3-AE9D-3EBEB0C9CE25}" type="pres">
      <dgm:prSet presAssocID="{4C9CEDF8-4A7F-44DF-99AE-B40D6BA36D70}" presName="Name0" presStyleCnt="0">
        <dgm:presLayoutVars>
          <dgm:animLvl val="lvl"/>
          <dgm:resizeHandles val="exact"/>
        </dgm:presLayoutVars>
      </dgm:prSet>
      <dgm:spPr/>
    </dgm:pt>
    <dgm:pt modelId="{3AFA7B41-6A70-4DF9-AF99-3D298D91235B}" type="pres">
      <dgm:prSet presAssocID="{27E3F780-5CFC-4D9D-8BAC-E60C19707BA0}" presName="compositeNode" presStyleCnt="0">
        <dgm:presLayoutVars>
          <dgm:bulletEnabled val="1"/>
        </dgm:presLayoutVars>
      </dgm:prSet>
      <dgm:spPr/>
    </dgm:pt>
    <dgm:pt modelId="{C996544C-6EA8-4E9C-A294-9B9DAFC07A4B}" type="pres">
      <dgm:prSet presAssocID="{27E3F780-5CFC-4D9D-8BAC-E60C19707BA0}" presName="bgRect" presStyleLbl="bgAccFollowNode1" presStyleIdx="0" presStyleCnt="2"/>
      <dgm:spPr/>
    </dgm:pt>
    <dgm:pt modelId="{17F1BADF-77D6-4513-BEFF-8A3ADE5D7F2B}" type="pres">
      <dgm:prSet presAssocID="{B23E5061-CA78-4910-9F5D-28C3185F3DE3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26BD52C1-73B7-480B-AA93-CA8538B82779}" type="pres">
      <dgm:prSet presAssocID="{27E3F780-5CFC-4D9D-8BAC-E60C19707BA0}" presName="bottomLine" presStyleLbl="alignNode1" presStyleIdx="1" presStyleCnt="4">
        <dgm:presLayoutVars/>
      </dgm:prSet>
      <dgm:spPr/>
    </dgm:pt>
    <dgm:pt modelId="{52F7BBB8-468B-4DB8-B049-746D92FFDA59}" type="pres">
      <dgm:prSet presAssocID="{27E3F780-5CFC-4D9D-8BAC-E60C19707BA0}" presName="nodeText" presStyleLbl="bgAccFollowNode1" presStyleIdx="0" presStyleCnt="2">
        <dgm:presLayoutVars>
          <dgm:bulletEnabled val="1"/>
        </dgm:presLayoutVars>
      </dgm:prSet>
      <dgm:spPr/>
    </dgm:pt>
    <dgm:pt modelId="{ABF6D791-0B26-4F78-8B5C-BC4065A703CC}" type="pres">
      <dgm:prSet presAssocID="{B23E5061-CA78-4910-9F5D-28C3185F3DE3}" presName="sibTrans" presStyleCnt="0"/>
      <dgm:spPr/>
    </dgm:pt>
    <dgm:pt modelId="{AA4B4FB8-3BB8-4644-830D-2196A2662E48}" type="pres">
      <dgm:prSet presAssocID="{E81D54EA-F620-4F81-9A77-D8B169A708D5}" presName="compositeNode" presStyleCnt="0">
        <dgm:presLayoutVars>
          <dgm:bulletEnabled val="1"/>
        </dgm:presLayoutVars>
      </dgm:prSet>
      <dgm:spPr/>
    </dgm:pt>
    <dgm:pt modelId="{E70A0D58-99A2-4527-9798-C9394A698589}" type="pres">
      <dgm:prSet presAssocID="{E81D54EA-F620-4F81-9A77-D8B169A708D5}" presName="bgRect" presStyleLbl="bgAccFollowNode1" presStyleIdx="1" presStyleCnt="2"/>
      <dgm:spPr/>
    </dgm:pt>
    <dgm:pt modelId="{8BC1AE68-D9AE-42DF-9155-A82BC97C740D}" type="pres">
      <dgm:prSet presAssocID="{B98DADAF-8F5A-420B-9805-746BE94BB6CE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5611CF55-9367-45B0-BA80-42B3D54A3149}" type="pres">
      <dgm:prSet presAssocID="{E81D54EA-F620-4F81-9A77-D8B169A708D5}" presName="bottomLine" presStyleLbl="alignNode1" presStyleIdx="3" presStyleCnt="4">
        <dgm:presLayoutVars/>
      </dgm:prSet>
      <dgm:spPr/>
    </dgm:pt>
    <dgm:pt modelId="{24CA8DF7-8D51-49FD-94A5-49D6FFD48CFB}" type="pres">
      <dgm:prSet presAssocID="{E81D54EA-F620-4F81-9A77-D8B169A708D5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2AD7262C-D877-4804-9D1F-2E21B6C4BB76}" type="presOf" srcId="{E81D54EA-F620-4F81-9A77-D8B169A708D5}" destId="{24CA8DF7-8D51-49FD-94A5-49D6FFD48CFB}" srcOrd="1" destOrd="0" presId="urn:microsoft.com/office/officeart/2016/7/layout/BasicLinearProcessNumbered"/>
    <dgm:cxn modelId="{66C79D36-1041-4E44-9CCD-406FB012AE5C}" type="presOf" srcId="{B23E5061-CA78-4910-9F5D-28C3185F3DE3}" destId="{17F1BADF-77D6-4513-BEFF-8A3ADE5D7F2B}" srcOrd="0" destOrd="0" presId="urn:microsoft.com/office/officeart/2016/7/layout/BasicLinearProcessNumbered"/>
    <dgm:cxn modelId="{A2D17838-B4A3-4D05-BEBB-A31EFE500DCA}" type="presOf" srcId="{4C9CEDF8-4A7F-44DF-99AE-B40D6BA36D70}" destId="{3C49812C-6275-45C3-AE9D-3EBEB0C9CE25}" srcOrd="0" destOrd="0" presId="urn:microsoft.com/office/officeart/2016/7/layout/BasicLinearProcessNumbered"/>
    <dgm:cxn modelId="{698BA55B-52A1-4F5D-8CAD-F96FF5B4CFD7}" type="presOf" srcId="{27E3F780-5CFC-4D9D-8BAC-E60C19707BA0}" destId="{C996544C-6EA8-4E9C-A294-9B9DAFC07A4B}" srcOrd="0" destOrd="0" presId="urn:microsoft.com/office/officeart/2016/7/layout/BasicLinearProcessNumbered"/>
    <dgm:cxn modelId="{DFC0A38B-7599-4CCF-BAFB-FD76BA3437A9}" type="presOf" srcId="{27E3F780-5CFC-4D9D-8BAC-E60C19707BA0}" destId="{52F7BBB8-468B-4DB8-B049-746D92FFDA59}" srcOrd="1" destOrd="0" presId="urn:microsoft.com/office/officeart/2016/7/layout/BasicLinearProcessNumbered"/>
    <dgm:cxn modelId="{05CD5393-6811-4DBD-9B28-BA52E6383667}" srcId="{4C9CEDF8-4A7F-44DF-99AE-B40D6BA36D70}" destId="{27E3F780-5CFC-4D9D-8BAC-E60C19707BA0}" srcOrd="0" destOrd="0" parTransId="{1F1191D1-5A0A-490B-96DF-17B2E77F6611}" sibTransId="{B23E5061-CA78-4910-9F5D-28C3185F3DE3}"/>
    <dgm:cxn modelId="{AE96C7B1-A211-417C-86FC-C3FBB45B28D2}" type="presOf" srcId="{E81D54EA-F620-4F81-9A77-D8B169A708D5}" destId="{E70A0D58-99A2-4527-9798-C9394A698589}" srcOrd="0" destOrd="0" presId="urn:microsoft.com/office/officeart/2016/7/layout/BasicLinearProcessNumbered"/>
    <dgm:cxn modelId="{E61006BF-A96E-4999-85B8-504A0E21F044}" type="presOf" srcId="{B98DADAF-8F5A-420B-9805-746BE94BB6CE}" destId="{8BC1AE68-D9AE-42DF-9155-A82BC97C740D}" srcOrd="0" destOrd="0" presId="urn:microsoft.com/office/officeart/2016/7/layout/BasicLinearProcessNumbered"/>
    <dgm:cxn modelId="{5C2639E2-8441-4C1F-A7CA-3E8A4C350398}" srcId="{4C9CEDF8-4A7F-44DF-99AE-B40D6BA36D70}" destId="{E81D54EA-F620-4F81-9A77-D8B169A708D5}" srcOrd="1" destOrd="0" parTransId="{247D1175-489C-4827-B0ED-FA28819F4050}" sibTransId="{B98DADAF-8F5A-420B-9805-746BE94BB6CE}"/>
    <dgm:cxn modelId="{ABD38A6C-97E0-498C-84EB-60DB1BA90D3F}" type="presParOf" srcId="{3C49812C-6275-45C3-AE9D-3EBEB0C9CE25}" destId="{3AFA7B41-6A70-4DF9-AF99-3D298D91235B}" srcOrd="0" destOrd="0" presId="urn:microsoft.com/office/officeart/2016/7/layout/BasicLinearProcessNumbered"/>
    <dgm:cxn modelId="{5838ADCD-9AE2-48DF-9CA9-8EFB64549A3B}" type="presParOf" srcId="{3AFA7B41-6A70-4DF9-AF99-3D298D91235B}" destId="{C996544C-6EA8-4E9C-A294-9B9DAFC07A4B}" srcOrd="0" destOrd="0" presId="urn:microsoft.com/office/officeart/2016/7/layout/BasicLinearProcessNumbered"/>
    <dgm:cxn modelId="{0E427448-9539-4C5B-ACCB-59BECDB3BF7F}" type="presParOf" srcId="{3AFA7B41-6A70-4DF9-AF99-3D298D91235B}" destId="{17F1BADF-77D6-4513-BEFF-8A3ADE5D7F2B}" srcOrd="1" destOrd="0" presId="urn:microsoft.com/office/officeart/2016/7/layout/BasicLinearProcessNumbered"/>
    <dgm:cxn modelId="{705C8194-55DA-4CDD-A8AC-20B5FB247F4A}" type="presParOf" srcId="{3AFA7B41-6A70-4DF9-AF99-3D298D91235B}" destId="{26BD52C1-73B7-480B-AA93-CA8538B82779}" srcOrd="2" destOrd="0" presId="urn:microsoft.com/office/officeart/2016/7/layout/BasicLinearProcessNumbered"/>
    <dgm:cxn modelId="{C7805218-6A22-4D48-B6C8-4A71F978426F}" type="presParOf" srcId="{3AFA7B41-6A70-4DF9-AF99-3D298D91235B}" destId="{52F7BBB8-468B-4DB8-B049-746D92FFDA59}" srcOrd="3" destOrd="0" presId="urn:microsoft.com/office/officeart/2016/7/layout/BasicLinearProcessNumbered"/>
    <dgm:cxn modelId="{81598907-CE7D-4D81-8127-37E7C64E5697}" type="presParOf" srcId="{3C49812C-6275-45C3-AE9D-3EBEB0C9CE25}" destId="{ABF6D791-0B26-4F78-8B5C-BC4065A703CC}" srcOrd="1" destOrd="0" presId="urn:microsoft.com/office/officeart/2016/7/layout/BasicLinearProcessNumbered"/>
    <dgm:cxn modelId="{E1AF0FBB-D167-4975-A521-6FD16D2936D2}" type="presParOf" srcId="{3C49812C-6275-45C3-AE9D-3EBEB0C9CE25}" destId="{AA4B4FB8-3BB8-4644-830D-2196A2662E48}" srcOrd="2" destOrd="0" presId="urn:microsoft.com/office/officeart/2016/7/layout/BasicLinearProcessNumbered"/>
    <dgm:cxn modelId="{FE382B24-2FA3-46A8-9615-AEB9C901D244}" type="presParOf" srcId="{AA4B4FB8-3BB8-4644-830D-2196A2662E48}" destId="{E70A0D58-99A2-4527-9798-C9394A698589}" srcOrd="0" destOrd="0" presId="urn:microsoft.com/office/officeart/2016/7/layout/BasicLinearProcessNumbered"/>
    <dgm:cxn modelId="{E8C60D75-466B-4630-A7C0-AC08E9EDBD5F}" type="presParOf" srcId="{AA4B4FB8-3BB8-4644-830D-2196A2662E48}" destId="{8BC1AE68-D9AE-42DF-9155-A82BC97C740D}" srcOrd="1" destOrd="0" presId="urn:microsoft.com/office/officeart/2016/7/layout/BasicLinearProcessNumbered"/>
    <dgm:cxn modelId="{B8BA4012-64F1-4D55-88D6-DD2D13203433}" type="presParOf" srcId="{AA4B4FB8-3BB8-4644-830D-2196A2662E48}" destId="{5611CF55-9367-45B0-BA80-42B3D54A3149}" srcOrd="2" destOrd="0" presId="urn:microsoft.com/office/officeart/2016/7/layout/BasicLinearProcessNumbered"/>
    <dgm:cxn modelId="{F2741C83-E054-4AE2-9B4D-F4074CFB8949}" type="presParOf" srcId="{AA4B4FB8-3BB8-4644-830D-2196A2662E48}" destId="{24CA8DF7-8D51-49FD-94A5-49D6FFD48CF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6544C-6EA8-4E9C-A294-9B9DAFC07A4B}">
      <dsp:nvSpPr>
        <dsp:cNvPr id="0" name=""/>
        <dsp:cNvSpPr/>
      </dsp:nvSpPr>
      <dsp:spPr>
        <a:xfrm>
          <a:off x="1216" y="0"/>
          <a:ext cx="4744710" cy="367188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916" tIns="330200" rIns="369916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accent1"/>
              </a:solidFill>
            </a:rPr>
            <a:t>Those who have an increased likelihood of exposure to persons with TB disease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chemeClr val="accent1"/>
            </a:solidFill>
          </a:endParaRPr>
        </a:p>
      </dsp:txBody>
      <dsp:txXfrm>
        <a:off x="1216" y="1395317"/>
        <a:ext cx="4744710" cy="2203132"/>
      </dsp:txXfrm>
    </dsp:sp>
    <dsp:sp modelId="{17F1BADF-77D6-4513-BEFF-8A3ADE5D7F2B}">
      <dsp:nvSpPr>
        <dsp:cNvPr id="0" name=""/>
        <dsp:cNvSpPr/>
      </dsp:nvSpPr>
      <dsp:spPr>
        <a:xfrm>
          <a:off x="1822788" y="367188"/>
          <a:ext cx="1101566" cy="11015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882" tIns="12700" rIns="8588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984109" y="528509"/>
        <a:ext cx="778924" cy="778924"/>
      </dsp:txXfrm>
    </dsp:sp>
    <dsp:sp modelId="{26BD52C1-73B7-480B-AA93-CA8538B82779}">
      <dsp:nvSpPr>
        <dsp:cNvPr id="0" name=""/>
        <dsp:cNvSpPr/>
      </dsp:nvSpPr>
      <dsp:spPr>
        <a:xfrm>
          <a:off x="1216" y="3671816"/>
          <a:ext cx="4744710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A0D58-99A2-4527-9798-C9394A698589}">
      <dsp:nvSpPr>
        <dsp:cNvPr id="0" name=""/>
        <dsp:cNvSpPr/>
      </dsp:nvSpPr>
      <dsp:spPr>
        <a:xfrm>
          <a:off x="5220398" y="0"/>
          <a:ext cx="4744710" cy="367188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916" tIns="330200" rIns="369916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accent1"/>
              </a:solidFill>
            </a:rPr>
            <a:t>Those with clinical conditions that increase their risk of progressing from LTBI to TB disease</a:t>
          </a:r>
        </a:p>
      </dsp:txBody>
      <dsp:txXfrm>
        <a:off x="5220398" y="1395317"/>
        <a:ext cx="4744710" cy="2203132"/>
      </dsp:txXfrm>
    </dsp:sp>
    <dsp:sp modelId="{8BC1AE68-D9AE-42DF-9155-A82BC97C740D}">
      <dsp:nvSpPr>
        <dsp:cNvPr id="0" name=""/>
        <dsp:cNvSpPr/>
      </dsp:nvSpPr>
      <dsp:spPr>
        <a:xfrm>
          <a:off x="7041970" y="367188"/>
          <a:ext cx="1101566" cy="11015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882" tIns="12700" rIns="8588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203291" y="528509"/>
        <a:ext cx="778924" cy="778924"/>
      </dsp:txXfrm>
    </dsp:sp>
    <dsp:sp modelId="{5611CF55-9367-45B0-BA80-42B3D54A3149}">
      <dsp:nvSpPr>
        <dsp:cNvPr id="0" name=""/>
        <dsp:cNvSpPr/>
      </dsp:nvSpPr>
      <dsp:spPr>
        <a:xfrm>
          <a:off x="5220398" y="3671816"/>
          <a:ext cx="4744710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Give some background here. Historical, number 1 cause of ID death globally.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1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Also note infrastructure—airflow, outside,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7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Comment on stigma</a:t>
            </a:r>
          </a:p>
          <a:p>
            <a:r>
              <a:rPr lang="en-US">
                <a:ea typeface="Calibri"/>
                <a:cs typeface="Calibri"/>
              </a:rPr>
              <a:t>Also make point about confidence for HCWs and all staff to work with TB patients and not be </a:t>
            </a:r>
            <a:r>
              <a:rPr lang="en-US" err="1">
                <a:ea typeface="Calibri"/>
                <a:cs typeface="Calibri"/>
              </a:rPr>
              <a:t>axious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3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600" b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Kansas: 2.2/100,000 46 cases in 2023. Breaking that record now!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Tuberculosis, </a:t>
            </a:r>
            <a:r>
              <a:rPr lang="en-US" b="1" err="1"/>
              <a:t>cavitary</a:t>
            </a:r>
            <a:r>
              <a:rPr lang="en-US" b="1"/>
              <a:t>. There is a cavity in the right upper lobe with an air-fluid level (black arrow). There is volume loss in the right upper lobe as evidenced by elevation of the minor fissure (white arrow).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AA254-084C-AE41-ABFF-0DE5144112E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6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70% when three samples are used, so 1/3 may be negative. Also false positive. Semi-quantitative. CORRELATE with infectiousness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A3CF5-4CD1-42E1-8555-C6CD64327A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Provides confirmation of MTB and standard susceptibility (RIPE)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A3CF5-4CD1-42E1-8555-C6CD64327A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7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76D2-C4D6-4F47-BE0A-B8682F3AE1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7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Among patients with active 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9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Among patients with active 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0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Compare a household to a health care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18981"/>
            <a:ext cx="7537703" cy="2462667"/>
          </a:xfrm>
          <a:solidFill>
            <a:schemeClr val="bg1">
              <a:alpha val="93000"/>
            </a:schemeClr>
          </a:solidFill>
        </p:spPr>
        <p:txBody>
          <a:bodyPr lIns="182880" tIns="0"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43" y="4976392"/>
            <a:ext cx="6470693" cy="6052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</a:p>
        </p:txBody>
      </p:sp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4529F8EB-D3C0-1901-A2D8-FBE8C3787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35" y="363984"/>
            <a:ext cx="825015" cy="99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6A148B-CF3F-587A-477A-2FB87485D014}"/>
              </a:ext>
            </a:extLst>
          </p:cNvPr>
          <p:cNvSpPr txBox="1"/>
          <p:nvPr userDrawn="1"/>
        </p:nvSpPr>
        <p:spPr>
          <a:xfrm>
            <a:off x="9537207" y="363984"/>
            <a:ext cx="222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/>
                </a:solidFill>
              </a:rPr>
              <a:t>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48567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screen with white dots&#10;&#10;Description automatically generated">
            <a:extLst>
              <a:ext uri="{FF2B5EF4-FFF2-40B4-BE49-F238E27FC236}">
                <a16:creationId xmlns:a16="http://schemas.microsoft.com/office/drawing/2014/main" id="{470A8BDC-22D1-3266-71DD-3A50472B2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825"/>
          <a:stretch/>
        </p:blipFill>
        <p:spPr>
          <a:xfrm>
            <a:off x="0" y="0"/>
            <a:ext cx="4654296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9A2BE1-3A16-7DFA-2BE3-956362664BA2}"/>
              </a:ext>
            </a:extLst>
          </p:cNvPr>
          <p:cNvSpPr txBox="1"/>
          <p:nvPr userDrawn="1"/>
        </p:nvSpPr>
        <p:spPr>
          <a:xfrm>
            <a:off x="1207364" y="6413956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124712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 userDrawn="1"/>
        </p:nvSpPr>
        <p:spPr>
          <a:xfrm>
            <a:off x="3175" y="2139518"/>
            <a:ext cx="12188825" cy="47184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3325668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424130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F9178-81FF-BE25-938B-69405D19050F}"/>
              </a:ext>
            </a:extLst>
          </p:cNvPr>
          <p:cNvSpPr txBox="1"/>
          <p:nvPr userDrawn="1"/>
        </p:nvSpPr>
        <p:spPr>
          <a:xfrm>
            <a:off x="71022" y="6452619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408366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screen with white dots&#10;&#10;Description automatically generated">
            <a:extLst>
              <a:ext uri="{FF2B5EF4-FFF2-40B4-BE49-F238E27FC236}">
                <a16:creationId xmlns:a16="http://schemas.microsoft.com/office/drawing/2014/main" id="{8D35AAB8-3DCE-104B-09C6-AA2E227DA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198"/>
          <a:stretch/>
        </p:blipFill>
        <p:spPr>
          <a:xfrm>
            <a:off x="0" y="2139516"/>
            <a:ext cx="12192000" cy="4718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3325668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424130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5596A-9823-7AFF-A933-7E7E984E0C06}"/>
              </a:ext>
            </a:extLst>
          </p:cNvPr>
          <p:cNvSpPr txBox="1"/>
          <p:nvPr userDrawn="1"/>
        </p:nvSpPr>
        <p:spPr>
          <a:xfrm>
            <a:off x="71022" y="6452619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393415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34A642-8E00-4F15-9BE5-FED7F68AA98B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18FF3-9740-4BA5-8515-EBFCC6232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8600" y="643467"/>
            <a:ext cx="3635926" cy="511386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BEFBB5-382E-4634-9782-68859DEE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73792" y="2660530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CE069499-3ED9-4F5B-ADC9-5EBFC522E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1400" y="1118014"/>
            <a:ext cx="337908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4052F90-8192-445D-854C-F144C7CFAC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1433AC9-3FFE-4C0D-A905-A0CB48FB81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196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054A368-7C94-4623-8670-651AAB51F2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04D3A3D1-400C-4822-B959-96FF1469FD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196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B04F02-660E-4770-B563-1D977AFF4C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6408" y="2789067"/>
            <a:ext cx="3176587" cy="2706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5AAAA-13EE-1729-F58B-6AB27D2437C7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327377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2CEBC4-9D95-7568-137B-72B32B9198AC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3557016" cy="3760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40EF35-BB21-4D3F-A9D6-2A92BFD0DD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4336" y="211226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7CE5DD4-B27E-482B-8208-FA5A7BBC9A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4336" y="403250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F796570-D07C-4638-8B80-227A6EF1A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0728" y="2112264"/>
            <a:ext cx="3035808" cy="375818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0A363-B0EA-5325-4A58-8A32921EE573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2425524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Tag=AccentColor&#10;Flavor=Dark&#10;Target=Fill">
            <a:extLst>
              <a:ext uri="{FF2B5EF4-FFF2-40B4-BE49-F238E27FC236}">
                <a16:creationId xmlns:a16="http://schemas.microsoft.com/office/drawing/2014/main" id="{17DBCCDB-B58C-45B3-9E63-49F7B0819260}"/>
              </a:ext>
            </a:extLst>
          </p:cNvPr>
          <p:cNvSpPr/>
          <p:nvPr userDrawn="1"/>
        </p:nvSpPr>
        <p:spPr bwMode="white">
          <a:xfrm>
            <a:off x="0" y="4953000"/>
            <a:ext cx="12192000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B1649E-A273-4C2E-A9F2-D29871865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500">
                <a:solidFill>
                  <a:schemeClr val="bg1"/>
                </a:solidFill>
              </a:rPr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1999" cy="4953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E8B5F-89B9-54C8-4A6B-5BFD46AEB10D}"/>
              </a:ext>
            </a:extLst>
          </p:cNvPr>
          <p:cNvSpPr txBox="1"/>
          <p:nvPr userDrawn="1"/>
        </p:nvSpPr>
        <p:spPr>
          <a:xfrm>
            <a:off x="10265544" y="6564834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46839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creen with white dots&#10;&#10;Description automatically generated">
            <a:extLst>
              <a:ext uri="{FF2B5EF4-FFF2-40B4-BE49-F238E27FC236}">
                <a16:creationId xmlns:a16="http://schemas.microsoft.com/office/drawing/2014/main" id="{D8BC4A02-0CFE-4773-ED1C-227395141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222"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B1649E-A273-4C2E-A9F2-D29871865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500">
                <a:solidFill>
                  <a:schemeClr val="bg1"/>
                </a:solidFill>
              </a:rPr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1999" cy="4953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E8B5F-89B9-54C8-4A6B-5BFD46AEB10D}"/>
              </a:ext>
            </a:extLst>
          </p:cNvPr>
          <p:cNvSpPr txBox="1"/>
          <p:nvPr userDrawn="1"/>
        </p:nvSpPr>
        <p:spPr>
          <a:xfrm>
            <a:off x="10265544" y="6564834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2517002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9B458E-5354-42D4-AE10-8B2F796C3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B121E21-6D9B-46D0-957E-760B095B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/>
          <a:lstStyle/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51B24F-7663-45C0-BE23-CD0AEFF51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ABBAD1-553F-4CC1-AB36-7C1BE5089D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2938" y="64008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06EA1F-5BD5-4FE5-A059-6787DADCB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" y="347472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A1C41-C3B9-F458-8930-F54CA386B73D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3294689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B458E-5354-42D4-AE10-8B2F796C3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B121E21-6D9B-46D0-957E-760B095B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/>
          <a:lstStyle/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51B24F-7663-45C0-BE23-CD0AEFF51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ABBAD1-553F-4CC1-AB36-7C1BE5089D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2938" y="64008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06EA1F-5BD5-4FE5-A059-6787DADCB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" y="347472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FCF03-AFC7-DF14-6CEF-01E1E2D8A1A3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3918980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951BA-3D2A-DE62-FE3A-61B2624F709C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24119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18981"/>
            <a:ext cx="7537703" cy="2462667"/>
          </a:xfrm>
          <a:solidFill>
            <a:schemeClr val="bg1">
              <a:alpha val="93000"/>
            </a:schemeClr>
          </a:solidFill>
        </p:spPr>
        <p:txBody>
          <a:bodyPr lIns="182880" tIns="0" bIns="0" anchor="ctr" anchorCtr="0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81" y="4976392"/>
            <a:ext cx="6470693" cy="6052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A148B-CF3F-587A-477A-2FB87485D014}"/>
              </a:ext>
            </a:extLst>
          </p:cNvPr>
          <p:cNvSpPr txBox="1"/>
          <p:nvPr userDrawn="1"/>
        </p:nvSpPr>
        <p:spPr>
          <a:xfrm>
            <a:off x="9351147" y="230820"/>
            <a:ext cx="244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</a:rPr>
              <a:t>Center for Tuberculosis</a:t>
            </a:r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728E059-3C45-8FA6-3405-49D0430441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496" y="230820"/>
            <a:ext cx="921209" cy="11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92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5F44BE-F7A0-59D8-1824-A4D81DD8651F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457CA-639D-1763-291B-04CF565E98F1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4073224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76452-6D67-92C1-B6FC-92B123DCE87F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195822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051331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95220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1C62B-6826-4C4A-B41E-814C63BA5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528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F5CD2DF-69E0-48BA-AFAC-83EFCE2ACC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280" y="2958273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F792D-6AFC-298F-B91F-FC233C4F4F64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2233512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592754-9FDD-4637-8931-8898DCEA2DAF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E7C46-EBCB-4558-B868-C6E743BAE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D7626-E6F6-463F-8041-E2EC3283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tx1"/>
                </a:solidFill>
              </a:rPr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128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1DABEC-17D7-4DA3-9DEA-F5D74509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 lIns="9144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5B6691-D26A-472B-BB73-55A4E0649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2584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F1FB629-3697-40BE-A9E2-962CC86418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5320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66CE43-9CD0-961F-FBA4-FCFC8F1BE094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392726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F15FE-5D94-74A3-E840-E8F88C503110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3631521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810136-7130-4D10-A77D-0A7BA878209B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550A0B-4D02-DF21-98E9-FA24F906B495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1826311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2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77B3F-7D75-640C-D90F-230211288B46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826755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667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D637E5-EBAC-4C88-BDAB-D589FAE7B950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54F8C-D279-66F4-4506-558A48D9C3C1}"/>
              </a:ext>
            </a:extLst>
          </p:cNvPr>
          <p:cNvSpPr txBox="1"/>
          <p:nvPr userDrawn="1"/>
        </p:nvSpPr>
        <p:spPr>
          <a:xfrm>
            <a:off x="350402" y="652167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60941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7F2F02-184C-4505-8466-02885693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3733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35572"/>
            <a:ext cx="10972800" cy="4176467"/>
          </a:xfrm>
        </p:spPr>
        <p:txBody>
          <a:bodyPr/>
          <a:lstStyle>
            <a:lvl1pPr marL="304792" indent="-304792">
              <a:lnSpc>
                <a:spcPts val="2933"/>
              </a:lnSpc>
              <a:buClr>
                <a:srgbClr val="003BC0"/>
              </a:buClr>
              <a:buFont typeface="Arial" panose="020B0604020202020204" pitchFamily="34" charset="0"/>
              <a:buChar char="•"/>
              <a:defRPr sz="2667" b="1">
                <a:solidFill>
                  <a:srgbClr val="1D1D1D"/>
                </a:solidFill>
              </a:defRPr>
            </a:lvl1pPr>
            <a:lvl2pPr marL="609585" indent="-226478">
              <a:lnSpc>
                <a:spcPts val="2667"/>
              </a:lnSpc>
              <a:buClr>
                <a:srgbClr val="005761"/>
              </a:buClr>
              <a:buFont typeface="Arial" panose="020B0604020202020204" pitchFamily="34" charset="0"/>
              <a:buChar char="-"/>
              <a:tabLst>
                <a:tab pos="533387" algn="l"/>
              </a:tabLst>
              <a:defRPr sz="2400">
                <a:solidFill>
                  <a:srgbClr val="1D1D1D"/>
                </a:solidFill>
              </a:defRPr>
            </a:lvl2pPr>
            <a:lvl3pPr>
              <a:lnSpc>
                <a:spcPts val="2667"/>
              </a:lnSpc>
              <a:buClr>
                <a:srgbClr val="5A5A5A"/>
              </a:buClr>
              <a:defRPr sz="2667">
                <a:solidFill>
                  <a:srgbClr val="1D1D1D"/>
                </a:solidFill>
              </a:defRPr>
            </a:lvl3pPr>
            <a:lvl4pPr>
              <a:defRPr sz="2667">
                <a:solidFill>
                  <a:srgbClr val="1D1D1D"/>
                </a:solidFill>
              </a:defRPr>
            </a:lvl4pPr>
            <a:lvl5pPr>
              <a:defRPr sz="2667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10D62-FA23-37E1-D9CA-4E6562C1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6725265"/>
            <a:ext cx="12192001" cy="142567"/>
            <a:chOff x="7355954" y="15880786"/>
            <a:chExt cx="21904846" cy="578414"/>
          </a:xfrm>
        </p:grpSpPr>
        <p:sp>
          <p:nvSpPr>
            <p:cNvPr id="3" name="Rectangle 20">
              <a:extLst>
                <a:ext uri="{FF2B5EF4-FFF2-40B4-BE49-F238E27FC236}">
                  <a16:creationId xmlns:a16="http://schemas.microsoft.com/office/drawing/2014/main" id="{3AD231D8-DCA4-570B-4CC6-32EBF38FAD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1984029" y="15880786"/>
              <a:ext cx="2432923" cy="578414"/>
            </a:xfrm>
            <a:prstGeom prst="rect">
              <a:avLst/>
            </a:prstGeom>
            <a:solidFill>
              <a:srgbClr val="194D9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4" name="Rectangle 20">
              <a:extLst>
                <a:ext uri="{FF2B5EF4-FFF2-40B4-BE49-F238E27FC236}">
                  <a16:creationId xmlns:a16="http://schemas.microsoft.com/office/drawing/2014/main" id="{32619D13-D1C6-7836-5897-39ABF07B01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4406350" y="15880786"/>
              <a:ext cx="2432923" cy="578414"/>
            </a:xfrm>
            <a:prstGeom prst="rect">
              <a:avLst/>
            </a:prstGeom>
            <a:solidFill>
              <a:srgbClr val="1C56A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392F6D8E-420B-97AC-FD5D-3185F97EC0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6827877" y="15880786"/>
              <a:ext cx="2432923" cy="578414"/>
            </a:xfrm>
            <a:prstGeom prst="rect">
              <a:avLst/>
            </a:prstGeom>
            <a:solidFill>
              <a:srgbClr val="1E5DB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967D159-E4ED-FA77-F3CA-47CC8A100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7355954" y="15880786"/>
              <a:ext cx="14644447" cy="578414"/>
            </a:xfrm>
            <a:prstGeom prst="rect">
              <a:avLst/>
            </a:prstGeom>
            <a:solidFill>
              <a:srgbClr val="16438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EE049-4EDC-72E7-33F0-97CB98B025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6416841"/>
            <a:ext cx="10490976" cy="292212"/>
          </a:xfrm>
        </p:spPr>
        <p:txBody>
          <a:bodyPr/>
          <a:lstStyle>
            <a:lvl1pPr marL="0" indent="0">
              <a:buNone/>
              <a:defRPr sz="1067"/>
            </a:lvl1pPr>
          </a:lstStyle>
          <a:p>
            <a:pPr lvl="0"/>
            <a:endParaRPr lang="en-US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EE5CAFF7-7E21-9C78-9070-5FCF133D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21439" y="6400799"/>
            <a:ext cx="536448" cy="365760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E1A0740-F252-4427-A288-A0F9AF0C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70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18981"/>
            <a:ext cx="7537703" cy="2462667"/>
          </a:xfrm>
          <a:solidFill>
            <a:schemeClr val="bg1">
              <a:alpha val="80000"/>
            </a:schemeClr>
          </a:solidFill>
        </p:spPr>
        <p:txBody>
          <a:bodyPr lIns="274320" tIns="0" bIns="0" anchor="ctr" anchorCtr="0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581" y="4976392"/>
            <a:ext cx="6470693" cy="605256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E068E-460E-2B2B-0FE7-FC92204EEF30}"/>
              </a:ext>
            </a:extLst>
          </p:cNvPr>
          <p:cNvSpPr txBox="1"/>
          <p:nvPr userDrawn="1"/>
        </p:nvSpPr>
        <p:spPr>
          <a:xfrm>
            <a:off x="9164855" y="230819"/>
            <a:ext cx="260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>
                <a:solidFill>
                  <a:schemeClr val="bg1"/>
                </a:solidFill>
              </a:rPr>
              <a:t>Center for Tuberculosis</a:t>
            </a:r>
          </a:p>
        </p:txBody>
      </p:sp>
      <p:pic>
        <p:nvPicPr>
          <p:cNvPr id="18" name="Picture 1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752E82D-7985-DA14-5430-67205203A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496" y="230819"/>
            <a:ext cx="921210" cy="11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22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118983"/>
            <a:ext cx="7537703" cy="2462667"/>
          </a:xfrm>
          <a:solidFill>
            <a:schemeClr val="bg1">
              <a:alpha val="85000"/>
            </a:schemeClr>
          </a:solidFill>
        </p:spPr>
        <p:txBody>
          <a:bodyPr lIns="182880" tIns="0" bIns="0" anchor="ctr" anchorCtr="0">
            <a:normAutofit/>
          </a:bodyPr>
          <a:lstStyle>
            <a:lvl1pPr>
              <a:defRPr sz="4799"/>
            </a:lvl1pPr>
          </a:lstStyle>
          <a:p>
            <a:r>
              <a:rPr lang="en-US" sz="5398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44" y="4976392"/>
            <a:ext cx="6470693" cy="6052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</a:p>
        </p:txBody>
      </p:sp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4529F8EB-D3C0-1901-A2D8-FBE8C3787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35" y="445100"/>
            <a:ext cx="825015" cy="99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6A148B-CF3F-587A-477A-2FB87485D014}"/>
              </a:ext>
            </a:extLst>
          </p:cNvPr>
          <p:cNvSpPr txBox="1"/>
          <p:nvPr userDrawn="1"/>
        </p:nvSpPr>
        <p:spPr>
          <a:xfrm>
            <a:off x="9129253" y="445100"/>
            <a:ext cx="2636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>
                <a:solidFill>
                  <a:schemeClr val="accent1"/>
                </a:solidFill>
              </a:rPr>
              <a:t>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2301111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831102"/>
            <a:ext cx="7537703" cy="2462667"/>
          </a:xfrm>
          <a:solidFill>
            <a:schemeClr val="bg1">
              <a:alpha val="85000"/>
            </a:schemeClr>
          </a:solidFill>
        </p:spPr>
        <p:txBody>
          <a:bodyPr lIns="182880" tIns="0" bIns="0" anchor="ctr" anchorCtr="0">
            <a:normAutofit/>
          </a:bodyPr>
          <a:lstStyle/>
          <a:p>
            <a:r>
              <a:rPr lang="en-US" sz="5398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A148B-CF3F-587A-477A-2FB87485D014}"/>
              </a:ext>
            </a:extLst>
          </p:cNvPr>
          <p:cNvSpPr txBox="1"/>
          <p:nvPr userDrawn="1"/>
        </p:nvSpPr>
        <p:spPr>
          <a:xfrm>
            <a:off x="9351148" y="264743"/>
            <a:ext cx="2441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>
                <a:solidFill>
                  <a:schemeClr val="bg1"/>
                </a:solidFill>
              </a:rPr>
              <a:t>Center for Tuberculosis</a:t>
            </a:r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728E059-3C45-8FA6-3405-49D0430441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497" y="434020"/>
            <a:ext cx="921209" cy="11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05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147907"/>
            <a:ext cx="9204960" cy="2462667"/>
          </a:xfrm>
          <a:solidFill>
            <a:schemeClr val="bg1">
              <a:alpha val="60000"/>
            </a:schemeClr>
          </a:solidFill>
          <a:ln>
            <a:noFill/>
          </a:ln>
        </p:spPr>
        <p:txBody>
          <a:bodyPr lIns="274320" tIns="0" bIns="0" anchor="ctr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z="5398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E068E-460E-2B2B-0FE7-FC92204EEF30}"/>
              </a:ext>
            </a:extLst>
          </p:cNvPr>
          <p:cNvSpPr txBox="1"/>
          <p:nvPr userDrawn="1"/>
        </p:nvSpPr>
        <p:spPr>
          <a:xfrm>
            <a:off x="9116034" y="356435"/>
            <a:ext cx="260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>
                <a:solidFill>
                  <a:schemeClr val="bg1"/>
                </a:solidFill>
              </a:rPr>
              <a:t>Center for Tuberculosis</a:t>
            </a:r>
          </a:p>
        </p:txBody>
      </p:sp>
      <p:pic>
        <p:nvPicPr>
          <p:cNvPr id="18" name="Picture 1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752E82D-7985-DA14-5430-67205203A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229" y="525714"/>
            <a:ext cx="921210" cy="11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43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34827"/>
            <a:ext cx="9966960" cy="3497322"/>
          </a:xfrm>
        </p:spPr>
        <p:txBody>
          <a:bodyPr/>
          <a:lstStyle>
            <a:lvl2pPr>
              <a:defRPr sz="2399"/>
            </a:lvl2pPr>
            <a:lvl3pPr>
              <a:defRPr sz="1999"/>
            </a:lvl3pPr>
            <a:lvl4pPr>
              <a:defRPr sz="1999"/>
            </a:lvl4pPr>
            <a:lvl5pPr>
              <a:defRPr sz="199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600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73733"/>
            <a:ext cx="10058401" cy="8636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13434"/>
            <a:ext cx="9966960" cy="3670837"/>
          </a:xfrm>
        </p:spPr>
        <p:txBody>
          <a:bodyPr>
            <a:normAutofit/>
          </a:bodyPr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999"/>
            </a:lvl4pPr>
            <a:lvl5pPr>
              <a:defRPr sz="199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blue screen with white dots&#10;&#10;Description automatically generated">
            <a:extLst>
              <a:ext uri="{FF2B5EF4-FFF2-40B4-BE49-F238E27FC236}">
                <a16:creationId xmlns:a16="http://schemas.microsoft.com/office/drawing/2014/main" id="{22E18748-5696-3632-599B-608A97A7C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1776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25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61641"/>
            <a:ext cx="10058401" cy="12757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984958"/>
            <a:ext cx="9966960" cy="3670837"/>
          </a:xfrm>
        </p:spPr>
        <p:txBody>
          <a:bodyPr>
            <a:normAutofit/>
          </a:bodyPr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999"/>
            </a:lvl4pPr>
            <a:lvl5pPr>
              <a:defRPr sz="199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screen with white dots&#10;&#10;Description automatically generated">
            <a:extLst>
              <a:ext uri="{FF2B5EF4-FFF2-40B4-BE49-F238E27FC236}">
                <a16:creationId xmlns:a16="http://schemas.microsoft.com/office/drawing/2014/main" id="{E410A283-F862-C230-C3A6-8B8F3B6BE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6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creen with white dots&#10;&#10;Description automatically generated">
            <a:extLst>
              <a:ext uri="{FF2B5EF4-FFF2-40B4-BE49-F238E27FC236}">
                <a16:creationId xmlns:a16="http://schemas.microsoft.com/office/drawing/2014/main" id="{A2E8462A-E540-65C6-222D-400B33046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186" r="72689"/>
          <a:stretch/>
        </p:blipFill>
        <p:spPr>
          <a:xfrm>
            <a:off x="10345994" y="-1"/>
            <a:ext cx="1844664" cy="6860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8385933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13434"/>
            <a:ext cx="8294492" cy="3670837"/>
          </a:xfrm>
        </p:spPr>
        <p:txBody>
          <a:bodyPr>
            <a:normAutofit/>
          </a:bodyPr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999"/>
            </a:lvl4pPr>
            <a:lvl5pPr>
              <a:defRPr sz="199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730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screen with white dots&#10;&#10;Description automatically generated">
            <a:extLst>
              <a:ext uri="{FF2B5EF4-FFF2-40B4-BE49-F238E27FC236}">
                <a16:creationId xmlns:a16="http://schemas.microsoft.com/office/drawing/2014/main" id="{470A8BDC-22D1-3266-71DD-3A50472B2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825"/>
          <a:stretch/>
        </p:blipFill>
        <p:spPr>
          <a:xfrm>
            <a:off x="0" y="2"/>
            <a:ext cx="4654296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786384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1"/>
            <a:ext cx="5928344" cy="5294757"/>
          </a:xfrm>
        </p:spPr>
        <p:txBody>
          <a:bodyPr>
            <a:normAutofit/>
          </a:bodyPr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999"/>
            </a:lvl4pPr>
            <a:lvl5pPr>
              <a:defRPr sz="199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6" y="3043052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799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97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screen with white dots&#10;&#10;Description automatically generated">
            <a:extLst>
              <a:ext uri="{FF2B5EF4-FFF2-40B4-BE49-F238E27FC236}">
                <a16:creationId xmlns:a16="http://schemas.microsoft.com/office/drawing/2014/main" id="{8D35AAB8-3DCE-104B-09C6-AA2E227DA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198"/>
          <a:stretch/>
        </p:blipFill>
        <p:spPr>
          <a:xfrm>
            <a:off x="1" y="2139518"/>
            <a:ext cx="12192000" cy="4718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325668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424130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99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31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BEFBB5-382E-4634-9782-68859DEE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73792" y="2660530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CE069499-3ED9-4F5B-ADC9-5EBFC522E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1400" y="1118016"/>
            <a:ext cx="3379080" cy="14507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4052F90-8192-445D-854C-F144C7CFAC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1433AC9-3FFE-4C0D-A905-A0CB48FB81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196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054A368-7C94-4623-8670-651AAB51F2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04D3A3D1-400C-4822-B959-96FF1469FD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196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B04F02-660E-4770-B563-1D977AFF4C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6409" y="2789067"/>
            <a:ext cx="3176587" cy="27066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1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34827"/>
            <a:ext cx="9966960" cy="3497322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DC37E-A8CB-9F10-AC28-DD591B1C6B6F}"/>
              </a:ext>
            </a:extLst>
          </p:cNvPr>
          <p:cNvSpPr txBox="1"/>
          <p:nvPr userDrawn="1"/>
        </p:nvSpPr>
        <p:spPr>
          <a:xfrm>
            <a:off x="1" y="6571397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1727598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3"/>
            <a:ext cx="3557016" cy="3760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40EF35-BB21-4D3F-A9D6-2A92BFD0DD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4337" y="211226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7CE5DD4-B27E-482B-8208-FA5A7BBC9A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4337" y="403250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F796570-D07C-4638-8B80-227A6EF1A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0728" y="2112264"/>
            <a:ext cx="3035808" cy="375818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2288D68C-ED27-2A52-1AA9-AA664F708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26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creen with white dots&#10;&#10;Description automatically generated">
            <a:extLst>
              <a:ext uri="{FF2B5EF4-FFF2-40B4-BE49-F238E27FC236}">
                <a16:creationId xmlns:a16="http://schemas.microsoft.com/office/drawing/2014/main" id="{D8BC4A02-0CFE-4773-ED1C-227395141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222"/>
          <a:stretch/>
        </p:blipFill>
        <p:spPr>
          <a:xfrm>
            <a:off x="1" y="4953000"/>
            <a:ext cx="12192000" cy="1905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B1649E-A273-4C2E-A9F2-D29871865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599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2"/>
            <a:ext cx="10058400" cy="54351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500">
                <a:solidFill>
                  <a:schemeClr val="bg1"/>
                </a:solidFill>
              </a:rPr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53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2144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9B458E-5354-42D4-AE10-8B2F796C3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9"/>
            <a:ext cx="4813072" cy="3494791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B121E21-6D9B-46D0-957E-760B095B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0000" y="4455621"/>
            <a:ext cx="4829101" cy="1238616"/>
          </a:xfrm>
        </p:spPr>
        <p:txBody>
          <a:bodyPr/>
          <a:lstStyle/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51B24F-7663-45C0-BE23-CD0AEFF51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05054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ABBAD1-553F-4CC1-AB36-7C1BE5089D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2938" y="64008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06EA1F-5BD5-4FE5-A059-6787DADCB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" y="347472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9319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5117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ue screen with white dots&#10;&#10;Description automatically generated">
            <a:extLst>
              <a:ext uri="{FF2B5EF4-FFF2-40B4-BE49-F238E27FC236}">
                <a16:creationId xmlns:a16="http://schemas.microsoft.com/office/drawing/2014/main" id="{B144D0FA-5550-51AF-563A-21483FEC4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28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6"/>
            <a:ext cx="4639736" cy="2910821"/>
          </a:xfrm>
        </p:spPr>
        <p:txBody>
          <a:bodyPr/>
          <a:lstStyle>
            <a:lvl1pPr marL="342797" indent="-1828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772" indent="-1828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597" indent="-1828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422" indent="-1828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247" indent="-1828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5"/>
            <a:ext cx="4639736" cy="2910821"/>
          </a:xfrm>
        </p:spPr>
        <p:txBody>
          <a:bodyPr/>
          <a:lstStyle>
            <a:lvl1pPr marL="342797" indent="-1828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772" indent="-1828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597" indent="-1828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422" indent="-1828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247" indent="-18282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C2565C49-8ECD-4C03-FAAD-D228314DF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60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6"/>
            <a:ext cx="3200400" cy="2910821"/>
          </a:xfrm>
        </p:spPr>
        <p:txBody>
          <a:bodyPr/>
          <a:lstStyle>
            <a:lvl1pPr marL="226945" indent="-22694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772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597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422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247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051331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952206"/>
            <a:ext cx="3200400" cy="2910821"/>
          </a:xfrm>
        </p:spPr>
        <p:txBody>
          <a:bodyPr/>
          <a:lstStyle>
            <a:lvl1pPr marL="226945" indent="-22694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772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597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422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247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1C62B-6826-4C4A-B41E-814C63BA5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528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F5CD2DF-69E0-48BA-AFAC-83EFCE2ACC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280" y="2958275"/>
            <a:ext cx="3200400" cy="2910821"/>
          </a:xfrm>
        </p:spPr>
        <p:txBody>
          <a:bodyPr/>
          <a:lstStyle>
            <a:lvl1pPr marL="226945" indent="-22694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772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597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422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247" indent="-28566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632FE488-5AE1-3C59-D1A8-6F0D8ABE2E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6616428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21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DD7626-E6F6-463F-8041-E2EC3283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9" y="1419273"/>
            <a:ext cx="3153580" cy="1358188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z="3599">
                <a:solidFill>
                  <a:schemeClr val="tx1"/>
                </a:solidFill>
              </a:rPr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128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1DABEC-17D7-4DA3-9DEA-F5D74509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9" y="2978254"/>
            <a:ext cx="3153580" cy="2444238"/>
          </a:xfrm>
        </p:spPr>
        <p:txBody>
          <a:bodyPr lIns="9144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5B6691-D26A-472B-BB73-55A4E0649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2584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F1FB629-3697-40BE-A9E2-962CC86418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5320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364F2527-28E6-42FA-7F03-126102E01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3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6" y="634948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4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6" y="2407436"/>
            <a:ext cx="3690257" cy="346165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35F21D01-DEF8-61E3-D015-7BC8F9E39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20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7998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accent2"/>
                </a:solidFill>
                <a:latin typeface="+mn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screen with white dots&#10;&#10;Description automatically generated">
            <a:extLst>
              <a:ext uri="{FF2B5EF4-FFF2-40B4-BE49-F238E27FC236}">
                <a16:creationId xmlns:a16="http://schemas.microsoft.com/office/drawing/2014/main" id="{99536128-140F-236C-28F7-9A9E6F801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7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873731"/>
            <a:ext cx="10058401" cy="8636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13432"/>
            <a:ext cx="9966960" cy="36708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blue screen with white dots&#10;&#10;Description automatically generated">
            <a:extLst>
              <a:ext uri="{FF2B5EF4-FFF2-40B4-BE49-F238E27FC236}">
                <a16:creationId xmlns:a16="http://schemas.microsoft.com/office/drawing/2014/main" id="{22E18748-5696-3632-599B-608A97A7C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1359"/>
          <a:stretch/>
        </p:blipFill>
        <p:spPr>
          <a:xfrm>
            <a:off x="1" y="1776"/>
            <a:ext cx="12191999" cy="592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C17E98-88CD-AEC8-1C3B-1D07A90AC18C}"/>
              </a:ext>
            </a:extLst>
          </p:cNvPr>
          <p:cNvSpPr txBox="1"/>
          <p:nvPr userDrawn="1"/>
        </p:nvSpPr>
        <p:spPr>
          <a:xfrm>
            <a:off x="1" y="6571397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1651786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2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C1B1330F-647B-200D-C55C-0E3A964EF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35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773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72705934-CFA6-7D34-0E6D-EB6FB7923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72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314178" y="6528816"/>
            <a:ext cx="877824" cy="109728"/>
          </a:xfrm>
          <a:prstGeom prst="rect">
            <a:avLst/>
          </a:prstGeom>
        </p:spPr>
        <p:txBody>
          <a:bodyPr/>
          <a:lstStyle/>
          <a:p>
            <a:fld id="{3465F197-B1B8-4584-8B75-5D45B647D2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73393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3E406B-8DD2-4C98-A393-57380DF43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332" y="536578"/>
            <a:ext cx="10661251" cy="4940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BA6488F-0A5D-49DD-9094-64EE4A57CF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332" y="1086803"/>
            <a:ext cx="10651933" cy="352424"/>
          </a:xfrm>
        </p:spPr>
        <p:txBody>
          <a:bodyPr/>
          <a:lstStyle>
            <a:lvl1pPr marL="0" indent="0">
              <a:buFontTx/>
              <a:buNone/>
              <a:defRPr sz="1999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3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/60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14178" y="6528816"/>
            <a:ext cx="877824" cy="109728"/>
          </a:xfrm>
          <a:prstGeom prst="rect">
            <a:avLst/>
          </a:prstGeom>
        </p:spPr>
        <p:txBody>
          <a:bodyPr/>
          <a:lstStyle/>
          <a:p>
            <a:fld id="{3465F197-B1B8-4584-8B75-5D45B647D2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992402" y="0"/>
            <a:ext cx="7199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73393" y="1984377"/>
            <a:ext cx="3792599" cy="3913123"/>
          </a:xfrm>
        </p:spPr>
        <p:txBody>
          <a:bodyPr/>
          <a:lstStyle>
            <a:lvl1pPr>
              <a:defRPr sz="1799"/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393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5E73E95-C2FB-4DBB-A616-AFA2C4179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84" y="536576"/>
            <a:ext cx="3792599" cy="550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26F16F6-CFC9-446F-B6FE-EE2366AF87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408" y="1086803"/>
            <a:ext cx="3793697" cy="352424"/>
          </a:xfrm>
        </p:spPr>
        <p:txBody>
          <a:bodyPr/>
          <a:lstStyle>
            <a:lvl1pPr marL="0" indent="0">
              <a:buFontTx/>
              <a:buNone/>
              <a:defRPr sz="1999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7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118983"/>
            <a:ext cx="7537703" cy="2462667"/>
          </a:xfrm>
          <a:solidFill>
            <a:schemeClr val="bg1">
              <a:alpha val="93000"/>
            </a:schemeClr>
          </a:solidFill>
        </p:spPr>
        <p:txBody>
          <a:bodyPr lIns="182880" tIns="0" bIns="0" anchor="ctr" anchorCtr="0">
            <a:normAutofit/>
          </a:bodyPr>
          <a:lstStyle/>
          <a:p>
            <a:r>
              <a:rPr lang="en-US" sz="5398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82" y="4976392"/>
            <a:ext cx="6470693" cy="6052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3E01B-821D-18CD-43A4-2D54A77475FE}"/>
              </a:ext>
            </a:extLst>
          </p:cNvPr>
          <p:cNvSpPr txBox="1"/>
          <p:nvPr userDrawn="1"/>
        </p:nvSpPr>
        <p:spPr>
          <a:xfrm>
            <a:off x="9116034" y="356435"/>
            <a:ext cx="260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>
                <a:solidFill>
                  <a:schemeClr val="bg1"/>
                </a:solidFill>
              </a:rPr>
              <a:t>Center for Tuberculosis</a:t>
            </a:r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89E90AF-0C86-98A0-07B9-38B54E293E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229" y="525714"/>
            <a:ext cx="921210" cy="11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21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118983"/>
            <a:ext cx="7537703" cy="2462667"/>
          </a:xfrm>
          <a:solidFill>
            <a:schemeClr val="bg1">
              <a:alpha val="93000"/>
            </a:schemeClr>
          </a:solidFill>
        </p:spPr>
        <p:txBody>
          <a:bodyPr lIns="182880" tIns="0" bIns="0" anchor="ctr" anchorCtr="0">
            <a:normAutofit/>
          </a:bodyPr>
          <a:lstStyle/>
          <a:p>
            <a:r>
              <a:rPr lang="en-US" sz="5398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82" y="4976392"/>
            <a:ext cx="6470693" cy="6052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2B66F6-1DE6-07FE-3251-7EAB8B51BE4E}"/>
              </a:ext>
            </a:extLst>
          </p:cNvPr>
          <p:cNvSpPr txBox="1"/>
          <p:nvPr userDrawn="1"/>
        </p:nvSpPr>
        <p:spPr>
          <a:xfrm>
            <a:off x="9116034" y="356435"/>
            <a:ext cx="260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>
                <a:solidFill>
                  <a:schemeClr val="bg1"/>
                </a:solidFill>
              </a:rPr>
              <a:t>Center for Tuberculosis</a:t>
            </a:r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7038571-8EC6-24DF-8502-95B5CE00B1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229" y="525714"/>
            <a:ext cx="921210" cy="11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245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118983"/>
            <a:ext cx="7537703" cy="2462667"/>
          </a:xfrm>
          <a:solidFill>
            <a:schemeClr val="bg1">
              <a:alpha val="93000"/>
            </a:schemeClr>
          </a:solidFill>
        </p:spPr>
        <p:txBody>
          <a:bodyPr lIns="182880" tIns="0" bIns="0" anchor="ctr" anchorCtr="0">
            <a:normAutofit/>
          </a:bodyPr>
          <a:lstStyle/>
          <a:p>
            <a:r>
              <a:rPr lang="en-US" sz="5398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82" y="4976392"/>
            <a:ext cx="6470693" cy="6052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2F6CD-A03C-9CBA-960E-544CA2A83BBB}"/>
              </a:ext>
            </a:extLst>
          </p:cNvPr>
          <p:cNvSpPr txBox="1"/>
          <p:nvPr userDrawn="1"/>
        </p:nvSpPr>
        <p:spPr>
          <a:xfrm>
            <a:off x="9116034" y="356435"/>
            <a:ext cx="260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>
                <a:solidFill>
                  <a:schemeClr val="bg1"/>
                </a:solidFill>
              </a:rPr>
              <a:t>Center for Tuberculosis</a:t>
            </a:r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D8E9409-8CFB-5F0C-CFAF-77429B55BA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229" y="525714"/>
            <a:ext cx="921210" cy="11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4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1331" y="536578"/>
            <a:ext cx="9993586" cy="4940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93" y="1590674"/>
            <a:ext cx="10001526" cy="4389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3393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6AD39E-AF31-427D-AC6C-58E83A4AD4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331" y="1086803"/>
            <a:ext cx="9993586" cy="347026"/>
          </a:xfrm>
        </p:spPr>
        <p:txBody>
          <a:bodyPr/>
          <a:lstStyle>
            <a:lvl1pPr marL="0" indent="0">
              <a:buFontTx/>
              <a:buNone/>
              <a:defRPr sz="1999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5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18981"/>
            <a:ext cx="7537703" cy="2462667"/>
          </a:xfrm>
          <a:solidFill>
            <a:schemeClr val="bg1">
              <a:alpha val="85000"/>
            </a:schemeClr>
          </a:solidFill>
        </p:spPr>
        <p:txBody>
          <a:bodyPr lIns="182880" tIns="0"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43" y="4976392"/>
            <a:ext cx="6470693" cy="6052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</a:p>
        </p:txBody>
      </p:sp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4529F8EB-D3C0-1901-A2D8-FBE8C3787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35" y="445100"/>
            <a:ext cx="825015" cy="99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6A148B-CF3F-587A-477A-2FB87485D014}"/>
              </a:ext>
            </a:extLst>
          </p:cNvPr>
          <p:cNvSpPr txBox="1"/>
          <p:nvPr userDrawn="1"/>
        </p:nvSpPr>
        <p:spPr>
          <a:xfrm>
            <a:off x="9129252" y="445100"/>
            <a:ext cx="2636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>
                <a:solidFill>
                  <a:schemeClr val="accent1"/>
                </a:solidFill>
              </a:rPr>
              <a:t>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174684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creen with white dots&#10;&#10;Description automatically generated">
            <a:extLst>
              <a:ext uri="{FF2B5EF4-FFF2-40B4-BE49-F238E27FC236}">
                <a16:creationId xmlns:a16="http://schemas.microsoft.com/office/drawing/2014/main" id="{22E18748-5696-3632-599B-608A97A7C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1359"/>
          <a:stretch/>
        </p:blipFill>
        <p:spPr>
          <a:xfrm>
            <a:off x="1" y="6264049"/>
            <a:ext cx="12191999" cy="592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61639"/>
            <a:ext cx="10058401" cy="12757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984958"/>
            <a:ext cx="9966960" cy="36708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F48DB-3ADE-65FD-9F4F-3898E383B856}"/>
              </a:ext>
            </a:extLst>
          </p:cNvPr>
          <p:cNvSpPr txBox="1"/>
          <p:nvPr userDrawn="1"/>
        </p:nvSpPr>
        <p:spPr>
          <a:xfrm>
            <a:off x="71022" y="6452619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1473801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1101"/>
            <a:ext cx="7537703" cy="2462667"/>
          </a:xfrm>
          <a:solidFill>
            <a:schemeClr val="bg1">
              <a:alpha val="85000"/>
            </a:schemeClr>
          </a:solidFill>
        </p:spPr>
        <p:txBody>
          <a:bodyPr lIns="182880" tIns="0" bIns="0" anchor="ctr" anchorCtr="0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A148B-CF3F-587A-477A-2FB87485D014}"/>
              </a:ext>
            </a:extLst>
          </p:cNvPr>
          <p:cNvSpPr txBox="1"/>
          <p:nvPr userDrawn="1"/>
        </p:nvSpPr>
        <p:spPr>
          <a:xfrm>
            <a:off x="9351147" y="264743"/>
            <a:ext cx="2441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>
                <a:solidFill>
                  <a:schemeClr val="bg1"/>
                </a:solidFill>
              </a:rPr>
              <a:t>Center for Tuberculosis</a:t>
            </a:r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728E059-3C45-8FA6-3405-49D0430441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496" y="434020"/>
            <a:ext cx="921209" cy="11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313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47905"/>
            <a:ext cx="9204960" cy="2462667"/>
          </a:xfrm>
          <a:solidFill>
            <a:schemeClr val="bg1">
              <a:alpha val="60000"/>
            </a:schemeClr>
          </a:solidFill>
          <a:ln>
            <a:noFill/>
          </a:ln>
        </p:spPr>
        <p:txBody>
          <a:bodyPr lIns="274320" tIns="0" bIns="0" anchor="ctr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z="540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E068E-460E-2B2B-0FE7-FC92204EEF30}"/>
              </a:ext>
            </a:extLst>
          </p:cNvPr>
          <p:cNvSpPr txBox="1"/>
          <p:nvPr userDrawn="1"/>
        </p:nvSpPr>
        <p:spPr>
          <a:xfrm>
            <a:off x="9116034" y="356435"/>
            <a:ext cx="260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>
                <a:solidFill>
                  <a:schemeClr val="bg1"/>
                </a:solidFill>
              </a:rPr>
              <a:t>Center for Tuberculosis</a:t>
            </a:r>
          </a:p>
        </p:txBody>
      </p:sp>
      <p:pic>
        <p:nvPicPr>
          <p:cNvPr id="18" name="Picture 1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752E82D-7985-DA14-5430-67205203A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229" y="525712"/>
            <a:ext cx="921210" cy="11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827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34827"/>
            <a:ext cx="9966960" cy="3497322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0789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873731"/>
            <a:ext cx="10058401" cy="8636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13432"/>
            <a:ext cx="9966960" cy="36708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blue screen with white dots&#10;&#10;Description automatically generated">
            <a:extLst>
              <a:ext uri="{FF2B5EF4-FFF2-40B4-BE49-F238E27FC236}">
                <a16:creationId xmlns:a16="http://schemas.microsoft.com/office/drawing/2014/main" id="{22E18748-5696-3632-599B-608A97A7C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1" y="1776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11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61639"/>
            <a:ext cx="10058401" cy="12757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984958"/>
            <a:ext cx="9966960" cy="36708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screen with white dots&#10;&#10;Description automatically generated">
            <a:extLst>
              <a:ext uri="{FF2B5EF4-FFF2-40B4-BE49-F238E27FC236}">
                <a16:creationId xmlns:a16="http://schemas.microsoft.com/office/drawing/2014/main" id="{E410A283-F862-C230-C3A6-8B8F3B6BE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0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3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creen with white dots&#10;&#10;Description automatically generated">
            <a:extLst>
              <a:ext uri="{FF2B5EF4-FFF2-40B4-BE49-F238E27FC236}">
                <a16:creationId xmlns:a16="http://schemas.microsoft.com/office/drawing/2014/main" id="{A2E8462A-E540-65C6-222D-400B33046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186" r="72689"/>
          <a:stretch/>
        </p:blipFill>
        <p:spPr>
          <a:xfrm>
            <a:off x="10345994" y="-1"/>
            <a:ext cx="1844664" cy="6860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8385933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13432"/>
            <a:ext cx="8294492" cy="36708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63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screen with white dots&#10;&#10;Description automatically generated">
            <a:extLst>
              <a:ext uri="{FF2B5EF4-FFF2-40B4-BE49-F238E27FC236}">
                <a16:creationId xmlns:a16="http://schemas.microsoft.com/office/drawing/2014/main" id="{470A8BDC-22D1-3266-71DD-3A50472B2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825"/>
          <a:stretch/>
        </p:blipFill>
        <p:spPr>
          <a:xfrm>
            <a:off x="0" y="0"/>
            <a:ext cx="4654296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560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screen with white dots&#10;&#10;Description automatically generated">
            <a:extLst>
              <a:ext uri="{FF2B5EF4-FFF2-40B4-BE49-F238E27FC236}">
                <a16:creationId xmlns:a16="http://schemas.microsoft.com/office/drawing/2014/main" id="{8D35AAB8-3DCE-104B-09C6-AA2E227DA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198"/>
          <a:stretch/>
        </p:blipFill>
        <p:spPr>
          <a:xfrm>
            <a:off x="0" y="2139516"/>
            <a:ext cx="12192000" cy="4718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3325668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424130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8383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BEFBB5-382E-4634-9782-68859DEE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73792" y="2660530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CE069499-3ED9-4F5B-ADC9-5EBFC522E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1400" y="1118014"/>
            <a:ext cx="3379080" cy="14507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4052F90-8192-445D-854C-F144C7CFAC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1433AC9-3FFE-4C0D-A905-A0CB48FB81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196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054A368-7C94-4623-8670-651AAB51F2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04D3A3D1-400C-4822-B959-96FF1469FD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196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B04F02-660E-4770-B563-1D977AFF4C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6408" y="2789067"/>
            <a:ext cx="3176587" cy="27066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521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3557016" cy="3760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40EF35-BB21-4D3F-A9D6-2A92BFD0DD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4336" y="211226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7CE5DD4-B27E-482B-8208-FA5A7BBC9A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4336" y="403250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F796570-D07C-4638-8B80-227A6EF1A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0728" y="2112264"/>
            <a:ext cx="3035808" cy="375818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2288D68C-ED27-2A52-1AA9-AA664F708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0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7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434162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13432"/>
            <a:ext cx="7262822" cy="36708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C4381-A5C5-93E5-FC19-AF7A8005BE87}"/>
              </a:ext>
            </a:extLst>
          </p:cNvPr>
          <p:cNvSpPr txBox="1"/>
          <p:nvPr userDrawn="1"/>
        </p:nvSpPr>
        <p:spPr>
          <a:xfrm>
            <a:off x="9092444" y="652339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2"/>
                </a:solidFill>
              </a:rPr>
              <a:t>Mayo Clinic Center for Tuberculosis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EA28F-19B6-DF55-8AB5-B684AF401179}"/>
              </a:ext>
            </a:extLst>
          </p:cNvPr>
          <p:cNvSpPr/>
          <p:nvPr userDrawn="1"/>
        </p:nvSpPr>
        <p:spPr>
          <a:xfrm>
            <a:off x="9231549" y="0"/>
            <a:ext cx="29604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89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creen with white dots&#10;&#10;Description automatically generated">
            <a:extLst>
              <a:ext uri="{FF2B5EF4-FFF2-40B4-BE49-F238E27FC236}">
                <a16:creationId xmlns:a16="http://schemas.microsoft.com/office/drawing/2014/main" id="{D8BC4A02-0CFE-4773-ED1C-227395141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222"/>
          <a:stretch/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B1649E-A273-4C2E-A9F2-D29871865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500">
                <a:solidFill>
                  <a:schemeClr val="bg1"/>
                </a:solidFill>
              </a:rPr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1999" cy="4953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328101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9B458E-5354-42D4-AE10-8B2F796C3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B121E21-6D9B-46D0-957E-760B095B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/>
          <a:lstStyle/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51B24F-7663-45C0-BE23-CD0AEFF51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ABBAD1-553F-4CC1-AB36-7C1BE5089D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2938" y="64008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06EA1F-5BD5-4FE5-A059-6787DADCB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" y="347472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265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6140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ue screen with white dots&#10;&#10;Description automatically generated">
            <a:extLst>
              <a:ext uri="{FF2B5EF4-FFF2-40B4-BE49-F238E27FC236}">
                <a16:creationId xmlns:a16="http://schemas.microsoft.com/office/drawing/2014/main" id="{B144D0FA-5550-51AF-563A-21483FEC4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0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9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C2565C49-8ECD-4C03-FAAD-D228314DF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0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66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051331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95220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1C62B-6826-4C4A-B41E-814C63BA5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528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F5CD2DF-69E0-48BA-AFAC-83EFCE2ACC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280" y="2958273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632FE488-5AE1-3C59-D1A8-6F0D8ABE2E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0" y="6616428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15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DD7626-E6F6-463F-8041-E2EC3283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tx1"/>
                </a:solidFill>
              </a:rPr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128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1DABEC-17D7-4DA3-9DEA-F5D74509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 lIns="9144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5B6691-D26A-472B-BB73-55A4E0649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2584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F1FB629-3697-40BE-A9E2-962CC86418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5320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364F2527-28E6-42FA-7F03-126102E01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0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646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35F21D01-DEF8-61E3-D015-7BC8F9E39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0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50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screen with white dots&#10;&#10;Description automatically generated">
            <a:extLst>
              <a:ext uri="{FF2B5EF4-FFF2-40B4-BE49-F238E27FC236}">
                <a16:creationId xmlns:a16="http://schemas.microsoft.com/office/drawing/2014/main" id="{99536128-140F-236C-28F7-9A9E6F801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0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8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2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C1B1330F-647B-200D-C55C-0E3A964EF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0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9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creen with white dots&#10;&#10;Description automatically generated">
            <a:extLst>
              <a:ext uri="{FF2B5EF4-FFF2-40B4-BE49-F238E27FC236}">
                <a16:creationId xmlns:a16="http://schemas.microsoft.com/office/drawing/2014/main" id="{A2E8462A-E540-65C6-222D-400B33046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2689"/>
          <a:stretch/>
        </p:blipFill>
        <p:spPr>
          <a:xfrm>
            <a:off x="8859915" y="-1"/>
            <a:ext cx="3330743" cy="6860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434162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13432"/>
            <a:ext cx="7262822" cy="36708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C4381-A5C5-93E5-FC19-AF7A8005BE87}"/>
              </a:ext>
            </a:extLst>
          </p:cNvPr>
          <p:cNvSpPr txBox="1"/>
          <p:nvPr userDrawn="1"/>
        </p:nvSpPr>
        <p:spPr>
          <a:xfrm>
            <a:off x="9092444" y="6523398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2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41836709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823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creen with white dots&#10;&#10;Description automatically generated">
            <a:extLst>
              <a:ext uri="{FF2B5EF4-FFF2-40B4-BE49-F238E27FC236}">
                <a16:creationId xmlns:a16="http://schemas.microsoft.com/office/drawing/2014/main" id="{72705934-CFA6-7D34-0E6D-EB6FB7923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585"/>
          <a:stretch/>
        </p:blipFill>
        <p:spPr>
          <a:xfrm>
            <a:off x="0" y="6623802"/>
            <a:ext cx="12191999" cy="2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63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7F2F02-184C-4505-8466-02885693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3733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35572"/>
            <a:ext cx="10972800" cy="4176467"/>
          </a:xfrm>
        </p:spPr>
        <p:txBody>
          <a:bodyPr/>
          <a:lstStyle>
            <a:lvl1pPr marL="304792" indent="-304792">
              <a:lnSpc>
                <a:spcPts val="2933"/>
              </a:lnSpc>
              <a:buClr>
                <a:srgbClr val="003BC0"/>
              </a:buClr>
              <a:buFont typeface="Arial" panose="020B0604020202020204" pitchFamily="34" charset="0"/>
              <a:buChar char="•"/>
              <a:defRPr sz="2667" b="1">
                <a:solidFill>
                  <a:srgbClr val="1D1D1D"/>
                </a:solidFill>
              </a:defRPr>
            </a:lvl1pPr>
            <a:lvl2pPr marL="609585" indent="-226478">
              <a:lnSpc>
                <a:spcPts val="2667"/>
              </a:lnSpc>
              <a:buClr>
                <a:srgbClr val="005761"/>
              </a:buClr>
              <a:buFont typeface="Arial" panose="020B0604020202020204" pitchFamily="34" charset="0"/>
              <a:buChar char="-"/>
              <a:tabLst>
                <a:tab pos="533387" algn="l"/>
              </a:tabLst>
              <a:defRPr sz="2400">
                <a:solidFill>
                  <a:srgbClr val="1D1D1D"/>
                </a:solidFill>
              </a:defRPr>
            </a:lvl2pPr>
            <a:lvl3pPr>
              <a:lnSpc>
                <a:spcPts val="2667"/>
              </a:lnSpc>
              <a:buClr>
                <a:srgbClr val="5A5A5A"/>
              </a:buClr>
              <a:defRPr sz="2667">
                <a:solidFill>
                  <a:srgbClr val="1D1D1D"/>
                </a:solidFill>
              </a:defRPr>
            </a:lvl3pPr>
            <a:lvl4pPr>
              <a:defRPr sz="2667">
                <a:solidFill>
                  <a:srgbClr val="1D1D1D"/>
                </a:solidFill>
              </a:defRPr>
            </a:lvl4pPr>
            <a:lvl5pPr>
              <a:defRPr sz="2667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10D62-FA23-37E1-D9CA-4E6562C1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6725265"/>
            <a:ext cx="12192001" cy="142567"/>
            <a:chOff x="7355954" y="15880786"/>
            <a:chExt cx="21904846" cy="578414"/>
          </a:xfrm>
        </p:grpSpPr>
        <p:sp>
          <p:nvSpPr>
            <p:cNvPr id="3" name="Rectangle 20">
              <a:extLst>
                <a:ext uri="{FF2B5EF4-FFF2-40B4-BE49-F238E27FC236}">
                  <a16:creationId xmlns:a16="http://schemas.microsoft.com/office/drawing/2014/main" id="{3AD231D8-DCA4-570B-4CC6-32EBF38FAD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1984029" y="15880786"/>
              <a:ext cx="2432923" cy="578414"/>
            </a:xfrm>
            <a:prstGeom prst="rect">
              <a:avLst/>
            </a:prstGeom>
            <a:solidFill>
              <a:srgbClr val="194D9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4" name="Rectangle 20">
              <a:extLst>
                <a:ext uri="{FF2B5EF4-FFF2-40B4-BE49-F238E27FC236}">
                  <a16:creationId xmlns:a16="http://schemas.microsoft.com/office/drawing/2014/main" id="{32619D13-D1C6-7836-5897-39ABF07B01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4406350" y="15880786"/>
              <a:ext cx="2432923" cy="578414"/>
            </a:xfrm>
            <a:prstGeom prst="rect">
              <a:avLst/>
            </a:prstGeom>
            <a:solidFill>
              <a:srgbClr val="1C56A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392F6D8E-420B-97AC-FD5D-3185F97EC0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6827877" y="15880786"/>
              <a:ext cx="2432923" cy="578414"/>
            </a:xfrm>
            <a:prstGeom prst="rect">
              <a:avLst/>
            </a:prstGeom>
            <a:solidFill>
              <a:srgbClr val="1E5DB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967D159-E4ED-FA77-F3CA-47CC8A100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7355954" y="15880786"/>
              <a:ext cx="14644447" cy="578414"/>
            </a:xfrm>
            <a:prstGeom prst="rect">
              <a:avLst/>
            </a:prstGeom>
            <a:solidFill>
              <a:srgbClr val="16438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EE049-4EDC-72E7-33F0-97CB98B025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6416841"/>
            <a:ext cx="10490976" cy="292212"/>
          </a:xfrm>
        </p:spPr>
        <p:txBody>
          <a:bodyPr/>
          <a:lstStyle>
            <a:lvl1pPr marL="0" indent="0">
              <a:buNone/>
              <a:defRPr sz="1067"/>
            </a:lvl1pPr>
          </a:lstStyle>
          <a:p>
            <a:pPr lvl="0"/>
            <a:endParaRPr lang="en-US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EE5CAFF7-7E21-9C78-9070-5FCF133D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21439" y="6400799"/>
            <a:ext cx="536448" cy="365760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E1A0740-F252-4427-A288-A0F9AF0CD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0929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D66-5E13-43EA-81CE-C6A73C95A31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CFCF-816E-48F2-9B4D-58AA1BC0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3DA926-38E2-FF5C-56C7-E7C98BFCCD26}"/>
              </a:ext>
            </a:extLst>
          </p:cNvPr>
          <p:cNvSpPr/>
          <p:nvPr userDrawn="1"/>
        </p:nvSpPr>
        <p:spPr>
          <a:xfrm>
            <a:off x="0" y="0"/>
            <a:ext cx="463414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FBD23-BA89-CD1C-4381-EF0A55FDEE04}"/>
              </a:ext>
            </a:extLst>
          </p:cNvPr>
          <p:cNvSpPr txBox="1"/>
          <p:nvPr userDrawn="1"/>
        </p:nvSpPr>
        <p:spPr>
          <a:xfrm>
            <a:off x="1207364" y="6413956"/>
            <a:ext cx="1926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Mayo Clinic Center for Tuberculosis</a:t>
            </a:r>
          </a:p>
        </p:txBody>
      </p:sp>
    </p:spTree>
    <p:extLst>
      <p:ext uri="{BB962C8B-B14F-4D97-AF65-F5344CB8AC3E}">
        <p14:creationId xmlns:p14="http://schemas.microsoft.com/office/powerpoint/2010/main" val="177109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108201"/>
            <a:ext cx="996696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5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61" r:id="rId2"/>
    <p:sldLayoutId id="2147483748" r:id="rId3"/>
    <p:sldLayoutId id="2147483745" r:id="rId4"/>
    <p:sldLayoutId id="2147483722" r:id="rId5"/>
    <p:sldLayoutId id="2147483752" r:id="rId6"/>
    <p:sldLayoutId id="2147483749" r:id="rId7"/>
    <p:sldLayoutId id="2147483762" r:id="rId8"/>
    <p:sldLayoutId id="2147483754" r:id="rId9"/>
    <p:sldLayoutId id="2147483728" r:id="rId10"/>
    <p:sldLayoutId id="2147483729" r:id="rId11"/>
    <p:sldLayoutId id="2147483759" r:id="rId12"/>
    <p:sldLayoutId id="2147483733" r:id="rId13"/>
    <p:sldLayoutId id="2147483736" r:id="rId14"/>
    <p:sldLayoutId id="2147483735" r:id="rId15"/>
    <p:sldLayoutId id="2147483760" r:id="rId16"/>
    <p:sldLayoutId id="2147483734" r:id="rId17"/>
    <p:sldLayoutId id="2147483756" r:id="rId18"/>
    <p:sldLayoutId id="2147483726" r:id="rId19"/>
    <p:sldLayoutId id="2147483755" r:id="rId20"/>
    <p:sldLayoutId id="2147483725" r:id="rId21"/>
    <p:sldLayoutId id="2147483743" r:id="rId22"/>
    <p:sldLayoutId id="2147483737" r:id="rId23"/>
    <p:sldLayoutId id="2147483738" r:id="rId24"/>
    <p:sldLayoutId id="2147483723" r:id="rId25"/>
    <p:sldLayoutId id="2147483724" r:id="rId26"/>
    <p:sldLayoutId id="2147483727" r:id="rId27"/>
    <p:sldLayoutId id="2147483757" r:id="rId28"/>
    <p:sldLayoutId id="2147483763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108203"/>
            <a:ext cx="996696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02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799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7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3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999" kern="1200">
          <a:solidFill>
            <a:schemeClr val="accent1"/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999" kern="1200">
          <a:solidFill>
            <a:schemeClr val="accent1"/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9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108201"/>
            <a:ext cx="996696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09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wikidoc.org/index.php/Ziehl-Neelsen_stai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cid/ciw376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652AD0-948B-3FDF-5904-8AD34C4BE30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8672" y="5241453"/>
            <a:ext cx="9258064" cy="1055508"/>
          </a:xfrm>
        </p:spPr>
        <p:txBody>
          <a:bodyPr vert="horz" lIns="0" tIns="45708" rIns="0" bIns="45708" rtlCol="0" anchor="t">
            <a:noAutofit/>
          </a:bodyPr>
          <a:lstStyle/>
          <a:p>
            <a:pPr marL="0" indent="0">
              <a:spcBef>
                <a:spcPts val="200"/>
              </a:spcBef>
              <a:buClr>
                <a:srgbClr val="0046AD"/>
              </a:buClr>
              <a:buNone/>
            </a:pPr>
            <a:r>
              <a:rPr lang="en-US" sz="1600" b="1">
                <a:solidFill>
                  <a:schemeClr val="bg1"/>
                </a:solidFill>
              </a:rPr>
              <a:t>James Gaensbauer, MD, </a:t>
            </a:r>
            <a:r>
              <a:rPr lang="en-US" sz="1600" b="1" err="1">
                <a:solidFill>
                  <a:schemeClr val="bg1"/>
                </a:solidFill>
              </a:rPr>
              <a:t>MScPH</a:t>
            </a:r>
            <a:endParaRPr lang="en-US" sz="1600" b="1">
              <a:solidFill>
                <a:schemeClr val="bg1"/>
              </a:solidFill>
            </a:endParaRPr>
          </a:p>
          <a:p>
            <a:pPr marL="0" indent="0">
              <a:spcBef>
                <a:spcPts val="200"/>
              </a:spcBef>
              <a:buClr>
                <a:srgbClr val="0046AD"/>
              </a:buClr>
              <a:buNone/>
            </a:pPr>
            <a:r>
              <a:rPr lang="en-US" sz="1600">
                <a:solidFill>
                  <a:schemeClr val="bg1"/>
                </a:solidFill>
              </a:rPr>
              <a:t>Associate Professor of Pediatric and Adolescent Medicine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600">
                <a:solidFill>
                  <a:schemeClr val="bg1"/>
                </a:solidFill>
              </a:rPr>
              <a:t>Medical Director of Education and Training, Mayo Clinic Center for Tuberculosis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B7461-79C7-34C1-6C58-CE9047486804}"/>
              </a:ext>
            </a:extLst>
          </p:cNvPr>
          <p:cNvSpPr txBox="1"/>
          <p:nvPr/>
        </p:nvSpPr>
        <p:spPr>
          <a:xfrm>
            <a:off x="528673" y="2899858"/>
            <a:ext cx="8584259" cy="175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5398">
                <a:solidFill>
                  <a:srgbClr val="FFFFFF"/>
                </a:solidFill>
                <a:latin typeface="Arial" panose="020B0604020202020204"/>
              </a:rPr>
              <a:t>Fundamentals of Tuberculosis (TB)</a:t>
            </a:r>
          </a:p>
        </p:txBody>
      </p:sp>
    </p:spTree>
    <p:extLst>
      <p:ext uri="{BB962C8B-B14F-4D97-AF65-F5344CB8AC3E}">
        <p14:creationId xmlns:p14="http://schemas.microsoft.com/office/powerpoint/2010/main" val="98950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79C9-036A-D4DF-33E2-AC4D5DB8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884469"/>
          </a:xfrm>
        </p:spPr>
        <p:txBody>
          <a:bodyPr anchor="b">
            <a:normAutofit/>
          </a:bodyPr>
          <a:lstStyle/>
          <a:p>
            <a:r>
              <a:rPr lang="en-US" sz="4000"/>
              <a:t>Increased Likelihood of Exposure to Persons with TB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1B1E-4953-6761-4A51-BD3ACB2A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>
            <a:normAutofit/>
          </a:bodyPr>
          <a:lstStyle/>
          <a:p>
            <a:r>
              <a:rPr lang="en-US"/>
              <a:t>Close contacts to person with infectious TB</a:t>
            </a:r>
          </a:p>
          <a:p>
            <a:r>
              <a:rPr lang="en-US"/>
              <a:t>Recent immigrants from TB-endemic regions of the world</a:t>
            </a:r>
          </a:p>
          <a:p>
            <a:r>
              <a:rPr lang="en-US"/>
              <a:t>Residents and employees of high-risk congregate settings (e.g., correctional facilities, homeless shelters, health care facilities)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69EB24-50BD-FFC5-701A-5934F1EBBD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tretch/>
        </p:blipFill>
        <p:spPr>
          <a:xfrm>
            <a:off x="1829117" y="2024132"/>
            <a:ext cx="8594725" cy="3671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5F5140-BE64-EE12-3205-80ABC65CBF09}"/>
              </a:ext>
            </a:extLst>
          </p:cNvPr>
          <p:cNvSpPr txBox="1"/>
          <p:nvPr/>
        </p:nvSpPr>
        <p:spPr>
          <a:xfrm>
            <a:off x="0" y="6360656"/>
            <a:ext cx="69926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Adapted from: www.cdc.gov/tb/media/pdfs/Self_Study_Module_1_Transmission_and_Pathogenesis_of_Tuberculosis.pdf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A1D903-9FCE-8765-9840-FFD14885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34" y="461639"/>
            <a:ext cx="9968746" cy="1275721"/>
          </a:xfrm>
        </p:spPr>
        <p:txBody>
          <a:bodyPr>
            <a:normAutofit/>
          </a:bodyPr>
          <a:lstStyle/>
          <a:p>
            <a:r>
              <a:rPr lang="en-US" sz="4000"/>
              <a:t>Persons at Risk for Developing TB Disease</a:t>
            </a:r>
          </a:p>
        </p:txBody>
      </p:sp>
    </p:spTree>
    <p:extLst>
      <p:ext uri="{BB962C8B-B14F-4D97-AF65-F5344CB8AC3E}">
        <p14:creationId xmlns:p14="http://schemas.microsoft.com/office/powerpoint/2010/main" val="136993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4317F72-37C1-D8D1-E293-B348C250D32A}"/>
              </a:ext>
            </a:extLst>
          </p:cNvPr>
          <p:cNvGrpSpPr/>
          <p:nvPr/>
        </p:nvGrpSpPr>
        <p:grpSpPr>
          <a:xfrm>
            <a:off x="461577" y="2104711"/>
            <a:ext cx="11567850" cy="3930735"/>
            <a:chOff x="833562" y="765110"/>
            <a:chExt cx="11567850" cy="39307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24EA71-DB84-D22F-BD3D-F379D2376F50}"/>
                </a:ext>
              </a:extLst>
            </p:cNvPr>
            <p:cNvSpPr txBox="1"/>
            <p:nvPr/>
          </p:nvSpPr>
          <p:spPr>
            <a:xfrm>
              <a:off x="1483567" y="765110"/>
              <a:ext cx="3735937" cy="6463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TB suspect based </a:t>
              </a:r>
            </a:p>
            <a:p>
              <a:pPr algn="ctr"/>
              <a:r>
                <a:rPr lang="en-US">
                  <a:solidFill>
                    <a:schemeClr val="accent1"/>
                  </a:solidFill>
                </a:rPr>
                <a:t>on clinical findings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F3AC2B-6797-0B13-E092-360C889C788B}"/>
                </a:ext>
              </a:extLst>
            </p:cNvPr>
            <p:cNvSpPr txBox="1"/>
            <p:nvPr/>
          </p:nvSpPr>
          <p:spPr>
            <a:xfrm>
              <a:off x="6823787" y="765110"/>
              <a:ext cx="4111691" cy="92333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LTBI suspect based on epidemiologic risk or contact with active case</a:t>
              </a:r>
            </a:p>
            <a:p>
              <a:pPr algn="ctr"/>
              <a:r>
                <a:rPr lang="en-US">
                  <a:solidFill>
                    <a:schemeClr val="accent1"/>
                  </a:solidFill>
                </a:rPr>
                <a:t>(no clinical findings)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71B93E-E92F-0D1C-0EE4-29D30B26542C}"/>
                </a:ext>
              </a:extLst>
            </p:cNvPr>
            <p:cNvSpPr txBox="1"/>
            <p:nvPr/>
          </p:nvSpPr>
          <p:spPr>
            <a:xfrm>
              <a:off x="7444424" y="1826529"/>
              <a:ext cx="3147080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Test for infection (TST/IGRA)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98DB62-225B-C1A4-16D1-460C47B35506}"/>
                </a:ext>
              </a:extLst>
            </p:cNvPr>
            <p:cNvSpPr txBox="1"/>
            <p:nvPr/>
          </p:nvSpPr>
          <p:spPr>
            <a:xfrm>
              <a:off x="7730498" y="3059668"/>
              <a:ext cx="736099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cs typeface="Arial"/>
                </a:rPr>
                <a:t>X-ray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DC6BC4C-C7CD-6C5D-3161-57A5776222EE}"/>
                </a:ext>
              </a:extLst>
            </p:cNvPr>
            <p:cNvCxnSpPr/>
            <p:nvPr/>
          </p:nvCxnSpPr>
          <p:spPr>
            <a:xfrm flipH="1">
              <a:off x="8086714" y="2577051"/>
              <a:ext cx="293615" cy="41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A070EC9-9FA8-3339-E6DC-8D7C10062457}"/>
                </a:ext>
              </a:extLst>
            </p:cNvPr>
            <p:cNvCxnSpPr>
              <a:cxnSpLocks/>
            </p:cNvCxnSpPr>
            <p:nvPr/>
          </p:nvCxnSpPr>
          <p:spPr>
            <a:xfrm>
              <a:off x="9026439" y="2508308"/>
              <a:ext cx="310508" cy="41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635099-EDBA-CEFC-E431-59144506339E}"/>
                </a:ext>
              </a:extLst>
            </p:cNvPr>
            <p:cNvSpPr txBox="1"/>
            <p:nvPr/>
          </p:nvSpPr>
          <p:spPr>
            <a:xfrm>
              <a:off x="8158179" y="4092849"/>
              <a:ext cx="1693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LTBI treatment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4394E5-4C90-ADE3-9F93-50829FE6A02C}"/>
                </a:ext>
              </a:extLst>
            </p:cNvPr>
            <p:cNvSpPr txBox="1"/>
            <p:nvPr/>
          </p:nvSpPr>
          <p:spPr>
            <a:xfrm>
              <a:off x="9020687" y="2949652"/>
              <a:ext cx="2232936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Consider window period/need for repeat testing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3A5811-4752-7A78-DC9E-6681A9813C68}"/>
                </a:ext>
              </a:extLst>
            </p:cNvPr>
            <p:cNvCxnSpPr>
              <a:cxnSpLocks/>
            </p:cNvCxnSpPr>
            <p:nvPr/>
          </p:nvCxnSpPr>
          <p:spPr>
            <a:xfrm>
              <a:off x="10643405" y="3835473"/>
              <a:ext cx="310508" cy="41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2185A8-917F-12D9-6BF2-15414C43B4A3}"/>
                </a:ext>
              </a:extLst>
            </p:cNvPr>
            <p:cNvSpPr txBox="1"/>
            <p:nvPr/>
          </p:nvSpPr>
          <p:spPr>
            <a:xfrm>
              <a:off x="10075134" y="4326513"/>
              <a:ext cx="2326278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No further evaluation</a:t>
              </a:r>
            </a:p>
          </p:txBody>
        </p:sp>
        <p:sp>
          <p:nvSpPr>
            <p:cNvPr id="17" name="Plus Sign 16">
              <a:extLst>
                <a:ext uri="{FF2B5EF4-FFF2-40B4-BE49-F238E27FC236}">
                  <a16:creationId xmlns:a16="http://schemas.microsoft.com/office/drawing/2014/main" id="{0B7C4505-A863-8F2A-54C0-A78457AC0CF8}"/>
                </a:ext>
              </a:extLst>
            </p:cNvPr>
            <p:cNvSpPr/>
            <p:nvPr/>
          </p:nvSpPr>
          <p:spPr>
            <a:xfrm>
              <a:off x="8001124" y="2506049"/>
              <a:ext cx="232398" cy="237906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Minus Sign 17">
              <a:extLst>
                <a:ext uri="{FF2B5EF4-FFF2-40B4-BE49-F238E27FC236}">
                  <a16:creationId xmlns:a16="http://schemas.microsoft.com/office/drawing/2014/main" id="{6C129B83-B70C-CCDC-A73E-6912B576D92F}"/>
                </a:ext>
              </a:extLst>
            </p:cNvPr>
            <p:cNvSpPr/>
            <p:nvPr/>
          </p:nvSpPr>
          <p:spPr>
            <a:xfrm>
              <a:off x="9286613" y="2480322"/>
              <a:ext cx="178143" cy="263633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Plus Sign 18">
              <a:extLst>
                <a:ext uri="{FF2B5EF4-FFF2-40B4-BE49-F238E27FC236}">
                  <a16:creationId xmlns:a16="http://schemas.microsoft.com/office/drawing/2014/main" id="{4763D1B9-542B-10FB-6061-ACB7F84EF441}"/>
                </a:ext>
              </a:extLst>
            </p:cNvPr>
            <p:cNvSpPr/>
            <p:nvPr/>
          </p:nvSpPr>
          <p:spPr>
            <a:xfrm>
              <a:off x="7381737" y="3551722"/>
              <a:ext cx="232398" cy="237906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EDAD561-8AC7-B2CE-19D6-7DE43EE52E01}"/>
                </a:ext>
              </a:extLst>
            </p:cNvPr>
            <p:cNvCxnSpPr/>
            <p:nvPr/>
          </p:nvCxnSpPr>
          <p:spPr>
            <a:xfrm flipH="1">
              <a:off x="7583690" y="3534988"/>
              <a:ext cx="293615" cy="41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894C993-7C2E-EDAF-0A29-521E29359C0F}"/>
                </a:ext>
              </a:extLst>
            </p:cNvPr>
            <p:cNvCxnSpPr>
              <a:cxnSpLocks/>
            </p:cNvCxnSpPr>
            <p:nvPr/>
          </p:nvCxnSpPr>
          <p:spPr>
            <a:xfrm>
              <a:off x="8267217" y="3538150"/>
              <a:ext cx="310508" cy="4194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Minus Sign 21">
              <a:extLst>
                <a:ext uri="{FF2B5EF4-FFF2-40B4-BE49-F238E27FC236}">
                  <a16:creationId xmlns:a16="http://schemas.microsoft.com/office/drawing/2014/main" id="{4601EF76-0B06-65CE-B79C-D8E3D3778A71}"/>
                </a:ext>
              </a:extLst>
            </p:cNvPr>
            <p:cNvSpPr/>
            <p:nvPr/>
          </p:nvSpPr>
          <p:spPr>
            <a:xfrm>
              <a:off x="8527391" y="3510164"/>
              <a:ext cx="178143" cy="263633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A41121-3EE4-8E1A-7009-B318958A870F}"/>
                </a:ext>
              </a:extLst>
            </p:cNvPr>
            <p:cNvSpPr txBox="1"/>
            <p:nvPr/>
          </p:nvSpPr>
          <p:spPr>
            <a:xfrm>
              <a:off x="2730218" y="1576215"/>
              <a:ext cx="736099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cs typeface="Arial"/>
                </a:rPr>
                <a:t>X-ray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F955EE-1D2F-DB7F-C0A1-61530C0DB6E0}"/>
                </a:ext>
              </a:extLst>
            </p:cNvPr>
            <p:cNvSpPr txBox="1"/>
            <p:nvPr/>
          </p:nvSpPr>
          <p:spPr>
            <a:xfrm>
              <a:off x="1604111" y="1835592"/>
              <a:ext cx="3300968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(Test for infection (TST/IGRA))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54C1659-2A59-3527-D3AA-E82E3B696469}"/>
                </a:ext>
              </a:extLst>
            </p:cNvPr>
            <p:cNvCxnSpPr>
              <a:cxnSpLocks/>
            </p:cNvCxnSpPr>
            <p:nvPr/>
          </p:nvCxnSpPr>
          <p:spPr>
            <a:xfrm>
              <a:off x="3248099" y="2375538"/>
              <a:ext cx="623830" cy="8117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lus Sign 29">
              <a:extLst>
                <a:ext uri="{FF2B5EF4-FFF2-40B4-BE49-F238E27FC236}">
                  <a16:creationId xmlns:a16="http://schemas.microsoft.com/office/drawing/2014/main" id="{54A87A8C-7425-A154-C5A2-38D13DC3D712}"/>
                </a:ext>
              </a:extLst>
            </p:cNvPr>
            <p:cNvSpPr/>
            <p:nvPr/>
          </p:nvSpPr>
          <p:spPr>
            <a:xfrm>
              <a:off x="3605742" y="2548532"/>
              <a:ext cx="226394" cy="237906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AB7CF0-1153-7390-A759-36C56B844001}"/>
                </a:ext>
              </a:extLst>
            </p:cNvPr>
            <p:cNvSpPr txBox="1"/>
            <p:nvPr/>
          </p:nvSpPr>
          <p:spPr>
            <a:xfrm>
              <a:off x="3049871" y="3292858"/>
              <a:ext cx="2322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Microbiologic Testing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74D9540-AD81-E9A2-E491-88889AFEFA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765" y="3571868"/>
              <a:ext cx="2110349" cy="4959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3A5EFC-42F3-7965-C9D9-3DA8DE05BE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105" y="2382473"/>
              <a:ext cx="555139" cy="8048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Minus Sign 34">
              <a:extLst>
                <a:ext uri="{FF2B5EF4-FFF2-40B4-BE49-F238E27FC236}">
                  <a16:creationId xmlns:a16="http://schemas.microsoft.com/office/drawing/2014/main" id="{934F5E2C-72DD-186B-FA54-7EC80B9A68EB}"/>
                </a:ext>
              </a:extLst>
            </p:cNvPr>
            <p:cNvSpPr/>
            <p:nvPr/>
          </p:nvSpPr>
          <p:spPr>
            <a:xfrm>
              <a:off x="2142185" y="2445234"/>
              <a:ext cx="178143" cy="263633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B801BC-ABD1-DE79-EDB9-506CFC61261A}"/>
                </a:ext>
              </a:extLst>
            </p:cNvPr>
            <p:cNvSpPr txBox="1"/>
            <p:nvPr/>
          </p:nvSpPr>
          <p:spPr>
            <a:xfrm>
              <a:off x="833562" y="3239567"/>
              <a:ext cx="1443477" cy="9378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Additional evaluation as needed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DAC4F5F0-544B-822D-4BB3-E6865239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Tuberculosis Tests</a:t>
            </a:r>
          </a:p>
        </p:txBody>
      </p:sp>
    </p:spTree>
    <p:extLst>
      <p:ext uri="{BB962C8B-B14F-4D97-AF65-F5344CB8AC3E}">
        <p14:creationId xmlns:p14="http://schemas.microsoft.com/office/powerpoint/2010/main" val="47190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7EAE-920B-BF5E-B018-B8AB82ACF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b="1" kern="1200" spc="-50" baseline="0">
                <a:latin typeface="+mj-lt"/>
                <a:ea typeface="+mj-ea"/>
                <a:cs typeface="+mj-cs"/>
              </a:rPr>
              <a:t>Tuberculin Skin </a:t>
            </a:r>
            <a:r>
              <a:rPr lang="en-US" sz="4000" b="1"/>
              <a:t>T</a:t>
            </a:r>
            <a:r>
              <a:rPr lang="en-US" sz="4000" b="1" kern="1200" spc="-50" baseline="0">
                <a:latin typeface="+mj-lt"/>
                <a:ea typeface="+mj-ea"/>
                <a:cs typeface="+mj-cs"/>
              </a:rPr>
              <a:t>est (TST)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1A3811-48E3-269D-0A5F-833489543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6F4E8-E676-917B-F9DF-2D079270B8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296" b="16896"/>
          <a:stretch>
            <a:fillRect/>
          </a:stretch>
        </p:blipFill>
        <p:spPr>
          <a:xfrm>
            <a:off x="-1" y="10"/>
            <a:ext cx="12191999" cy="4952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71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09C3B-DB45-7472-75A9-0A1C50B3E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02" y="3275428"/>
            <a:ext cx="4707208" cy="1132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2BB0E-F812-9FA1-A2F0-FFB26DB95A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999"/>
          <a:stretch>
            <a:fillRect/>
          </a:stretch>
        </p:blipFill>
        <p:spPr>
          <a:xfrm>
            <a:off x="860321" y="1499841"/>
            <a:ext cx="6697638" cy="1544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B22D2C-21D8-A67C-9DB8-AD8C2905DB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46" b="3889"/>
          <a:stretch>
            <a:fillRect/>
          </a:stretch>
        </p:blipFill>
        <p:spPr>
          <a:xfrm>
            <a:off x="7715650" y="4705175"/>
            <a:ext cx="3914341" cy="141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78D6C-1AE4-A361-EF77-AC6B6C44D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478" y="5104311"/>
            <a:ext cx="2209800" cy="628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375C5-0638-1F77-B69D-3CCF1BB3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442" y="-3310"/>
            <a:ext cx="9968746" cy="1275721"/>
          </a:xfrm>
        </p:spPr>
        <p:txBody>
          <a:bodyPr>
            <a:normAutofit/>
          </a:bodyPr>
          <a:lstStyle/>
          <a:p>
            <a:r>
              <a:rPr lang="en-US" sz="4000"/>
              <a:t>Interferon-Gamma Release Assays (IGRA)</a:t>
            </a:r>
          </a:p>
        </p:txBody>
      </p:sp>
    </p:spTree>
    <p:extLst>
      <p:ext uri="{BB962C8B-B14F-4D97-AF65-F5344CB8AC3E}">
        <p14:creationId xmlns:p14="http://schemas.microsoft.com/office/powerpoint/2010/main" val="241143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CC7EB3-E45D-9810-0245-ED0B9A10D729}"/>
              </a:ext>
            </a:extLst>
          </p:cNvPr>
          <p:cNvSpPr txBox="1"/>
          <p:nvPr/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126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TB Radiology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99DE0-7BB8-EC7B-69CF-A58A54EF57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8972"/>
          <a:stretch>
            <a:fillRect/>
          </a:stretch>
        </p:blipFill>
        <p:spPr>
          <a:xfrm>
            <a:off x="1188720" y="2120900"/>
            <a:ext cx="4639736" cy="374819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9895" b="29517"/>
          <a:stretch>
            <a:fillRect/>
          </a:stretch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79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0EBA71-DFD1-5F02-5469-3F7AF250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AFB Smear</a:t>
            </a:r>
            <a:endParaRPr lang="en-US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17A57-1A27-76CD-A850-1256372601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86" r="15578" b="2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353AE-DDCC-AF84-220D-0029D4C3A3B0}"/>
              </a:ext>
            </a:extLst>
          </p:cNvPr>
          <p:cNvSpPr txBox="1"/>
          <p:nvPr/>
        </p:nvSpPr>
        <p:spPr>
          <a:xfrm>
            <a:off x="643465" y="3043050"/>
            <a:ext cx="3517567" cy="306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b="1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7FE4D3-59CE-18A2-1262-766B9B813498}"/>
              </a:ext>
            </a:extLst>
          </p:cNvPr>
          <p:cNvSpPr txBox="1"/>
          <p:nvPr/>
        </p:nvSpPr>
        <p:spPr>
          <a:xfrm>
            <a:off x="5458983" y="6107555"/>
            <a:ext cx="3803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accent1"/>
                </a:solidFill>
                <a:hlinkClick r:id="rId4" tooltip="https://www.wikidoc.org/index.php/Ziehl-Neelsen_sta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1000">
                <a:solidFill>
                  <a:schemeClr val="accent1"/>
                </a:solidFill>
              </a:rPr>
              <a:t> by Unknown Author is licensed under </a:t>
            </a:r>
            <a:r>
              <a:rPr lang="en-US" sz="1000">
                <a:solidFill>
                  <a:schemeClr val="accent1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8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0805E-98E3-03D3-1A63-6F099C05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01" y="752397"/>
            <a:ext cx="10846597" cy="4416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07359-AFE8-FDDA-ABE8-D5A68A9C958B}"/>
              </a:ext>
            </a:extLst>
          </p:cNvPr>
          <p:cNvSpPr txBox="1"/>
          <p:nvPr/>
        </p:nvSpPr>
        <p:spPr>
          <a:xfrm>
            <a:off x="0" y="638153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https://www.cdc.gov/tb/php/laboratory-information/xpert-mtb-rif-assay.html</a:t>
            </a:r>
          </a:p>
        </p:txBody>
      </p:sp>
    </p:spTree>
    <p:extLst>
      <p:ext uri="{BB962C8B-B14F-4D97-AF65-F5344CB8AC3E}">
        <p14:creationId xmlns:p14="http://schemas.microsoft.com/office/powerpoint/2010/main" val="239094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3493-907B-BCBC-B28C-C249A672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7503381" cy="1450757"/>
          </a:xfrm>
        </p:spPr>
        <p:txBody>
          <a:bodyPr>
            <a:normAutofit/>
          </a:bodyPr>
          <a:lstStyle/>
          <a:p>
            <a:r>
              <a:rPr lang="en-US" sz="4000"/>
              <a:t>Mycobacterial Culture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7B753-E44A-30FA-2C8D-B81AE2222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accent1"/>
                </a:solidFill>
              </a:rPr>
              <a:t>Mycobacteria Growth Indicator Tube (MGIT)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FF0299-F457-2D64-1EB1-1274B4238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accent1"/>
                </a:solidFill>
              </a:rPr>
              <a:t>Solid Media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F3502-90C2-B669-54B6-F788AA4B3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00" y="3001018"/>
            <a:ext cx="5382376" cy="2953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A4799F-CD9D-6A8F-82C0-60BE1C09F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269" y="3001018"/>
            <a:ext cx="5094427" cy="29531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5F93BB-5A46-DDEA-6A52-7F12DB5838C1}"/>
              </a:ext>
            </a:extLst>
          </p:cNvPr>
          <p:cNvSpPr txBox="1"/>
          <p:nvPr/>
        </p:nvSpPr>
        <p:spPr>
          <a:xfrm>
            <a:off x="2937" y="6379060"/>
            <a:ext cx="5024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https://www.cdc.gov/tb/hcp/education/self-study-modules-on-tuberculosis.html</a:t>
            </a:r>
          </a:p>
        </p:txBody>
      </p:sp>
    </p:spTree>
    <p:extLst>
      <p:ext uri="{BB962C8B-B14F-4D97-AF65-F5344CB8AC3E}">
        <p14:creationId xmlns:p14="http://schemas.microsoft.com/office/powerpoint/2010/main" val="2332556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296D-AC35-E325-E0C0-DA416ACF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Treatment of TB Disease: “RIPE”</a:t>
            </a:r>
          </a:p>
        </p:txBody>
      </p:sp>
      <p:pic>
        <p:nvPicPr>
          <p:cNvPr id="4" name="Picture 3" descr="A close-up of a medical chart&#10;&#10;AI-generated content may be incorrect.">
            <a:extLst>
              <a:ext uri="{FF2B5EF4-FFF2-40B4-BE49-F238E27FC236}">
                <a16:creationId xmlns:a16="http://schemas.microsoft.com/office/drawing/2014/main" id="{08FEB84B-E42C-49A0-5BA5-AF8A9DE2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27" y="2548618"/>
            <a:ext cx="10055431" cy="2508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985ABF-207D-F14E-7281-440A326C058B}"/>
              </a:ext>
            </a:extLst>
          </p:cNvPr>
          <p:cNvSpPr txBox="1"/>
          <p:nvPr/>
        </p:nvSpPr>
        <p:spPr>
          <a:xfrm>
            <a:off x="0" y="6215744"/>
            <a:ext cx="117130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Nahid, P., Dorman, S. E., </a:t>
            </a:r>
            <a:r>
              <a:rPr lang="en-US" sz="1000" err="1">
                <a:solidFill>
                  <a:srgbClr val="000000"/>
                </a:solidFill>
              </a:rPr>
              <a:t>Alipanah</a:t>
            </a:r>
            <a:r>
              <a:rPr lang="en-US" sz="1000">
                <a:solidFill>
                  <a:srgbClr val="000000"/>
                </a:solidFill>
              </a:rPr>
              <a:t>, N., Barry, P. M., Brozek, J. L., </a:t>
            </a:r>
            <a:r>
              <a:rPr lang="en-US" sz="1000" err="1">
                <a:solidFill>
                  <a:srgbClr val="000000"/>
                </a:solidFill>
              </a:rPr>
              <a:t>Cattamanchi</a:t>
            </a:r>
            <a:r>
              <a:rPr lang="en-US" sz="1000">
                <a:solidFill>
                  <a:srgbClr val="000000"/>
                </a:solidFill>
              </a:rPr>
              <a:t>, A., ... &amp; Daley, C. L. (2016). Official American Thoracic Society/Centers for Disease Control and Prevention/Infectious Diseases Society of America Clinical Practice Guidelines: Treatment of Drug-Susceptible Tuberculosis. </a:t>
            </a:r>
            <a:r>
              <a:rPr lang="en-US" sz="1000" i="1">
                <a:solidFill>
                  <a:srgbClr val="000000"/>
                </a:solidFill>
              </a:rPr>
              <a:t>Clinical Infectious Diseases, 63</a:t>
            </a:r>
            <a:r>
              <a:rPr lang="en-US" sz="1000">
                <a:solidFill>
                  <a:srgbClr val="000000"/>
                </a:solidFill>
              </a:rPr>
              <a:t>(7), e147–e195.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https://doi.org/10.1093/cid/ciw376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4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.S. map with states shaded based on tuberculosis incidence rate in 2023. Nine areas exceeded the national rate.">
            <a:extLst>
              <a:ext uri="{FF2B5EF4-FFF2-40B4-BE49-F238E27FC236}">
                <a16:creationId xmlns:a16="http://schemas.microsoft.com/office/drawing/2014/main" id="{37E39850-FFD5-C755-4584-613A5BCAD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9172" r="17496" b="11537"/>
          <a:stretch/>
        </p:blipFill>
        <p:spPr>
          <a:xfrm>
            <a:off x="2341290" y="1678338"/>
            <a:ext cx="6469270" cy="401463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B289B1-7704-6703-7BA4-F1FF86F27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454292" y="4381808"/>
            <a:ext cx="857591" cy="719070"/>
          </a:xfrm>
          <a:prstGeom prst="line">
            <a:avLst/>
          </a:prstGeom>
          <a:noFill/>
          <a:ln w="31750" cap="flat" cmpd="sng" algn="ctr">
            <a:solidFill>
              <a:srgbClr val="164380"/>
            </a:solidFill>
            <a:prstDash val="soli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D30D26-018C-C7FC-B9FD-65B54A4532E1}"/>
              </a:ext>
            </a:extLst>
          </p:cNvPr>
          <p:cNvSpPr txBox="1"/>
          <p:nvPr/>
        </p:nvSpPr>
        <p:spPr>
          <a:xfrm>
            <a:off x="6226290" y="4767766"/>
            <a:ext cx="1115154" cy="646331"/>
          </a:xfrm>
          <a:prstGeom prst="rect">
            <a:avLst/>
          </a:prstGeom>
          <a:solidFill>
            <a:srgbClr val="FFFFFF"/>
          </a:solidFill>
          <a:ln w="31750">
            <a:solidFill>
              <a:srgbClr val="16438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Texas 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  <a:cs typeface="Calibri"/>
              </a:rPr>
              <a:t>4.1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856C5D-9488-6D51-BB43-0459F046F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2505298" y="3454687"/>
            <a:ext cx="457200" cy="0"/>
          </a:xfrm>
          <a:prstGeom prst="line">
            <a:avLst/>
          </a:prstGeom>
          <a:noFill/>
          <a:ln w="31750" cap="flat" cmpd="sng" algn="ctr">
            <a:solidFill>
              <a:srgbClr val="164380"/>
            </a:solidFill>
            <a:prstDash val="solid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CC3C9D2-6396-16F2-EB08-DE8245B89897}"/>
              </a:ext>
            </a:extLst>
          </p:cNvPr>
          <p:cNvSpPr txBox="1"/>
          <p:nvPr/>
        </p:nvSpPr>
        <p:spPr>
          <a:xfrm>
            <a:off x="1022927" y="3167783"/>
            <a:ext cx="1482371" cy="646331"/>
          </a:xfrm>
          <a:prstGeom prst="rect">
            <a:avLst/>
          </a:prstGeom>
          <a:solidFill>
            <a:srgbClr val="FFFFFF"/>
          </a:solidFill>
          <a:ln w="31750">
            <a:solidFill>
              <a:srgbClr val="16438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California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5.4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B6E6A5-8FE3-2399-C299-7F846D7BE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8218377" y="2584035"/>
            <a:ext cx="935385" cy="409774"/>
          </a:xfrm>
          <a:prstGeom prst="line">
            <a:avLst/>
          </a:prstGeom>
          <a:noFill/>
          <a:ln w="31750" cap="flat" cmpd="sng" algn="ctr">
            <a:solidFill>
              <a:srgbClr val="164380"/>
            </a:solidFill>
            <a:prstDash val="solid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A9E1338-FACE-66AC-B9B7-F4C48D3174ED}"/>
              </a:ext>
            </a:extLst>
          </p:cNvPr>
          <p:cNvSpPr txBox="1"/>
          <p:nvPr/>
        </p:nvSpPr>
        <p:spPr>
          <a:xfrm>
            <a:off x="9153762" y="2260869"/>
            <a:ext cx="1561278" cy="646331"/>
          </a:xfrm>
          <a:prstGeom prst="rect">
            <a:avLst/>
          </a:prstGeom>
          <a:solidFill>
            <a:srgbClr val="FFFFFF"/>
          </a:solidFill>
          <a:ln w="31750">
            <a:solidFill>
              <a:srgbClr val="16438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New Jersey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3.7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FF179A3-0F32-D31B-73E4-4BC2C3755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7" idx="2"/>
          </p:cNvCxnSpPr>
          <p:nvPr/>
        </p:nvCxnSpPr>
        <p:spPr>
          <a:xfrm flipH="1">
            <a:off x="6742296" y="2584035"/>
            <a:ext cx="1199981" cy="0"/>
          </a:xfrm>
          <a:prstGeom prst="line">
            <a:avLst/>
          </a:prstGeom>
          <a:noFill/>
          <a:ln w="31750" cap="flat" cmpd="sng" algn="ctr">
            <a:solidFill>
              <a:srgbClr val="164380"/>
            </a:solidFill>
            <a:prstDash val="soli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8DF3D02-6509-8501-5FB5-35D450B74E08}"/>
              </a:ext>
            </a:extLst>
          </p:cNvPr>
          <p:cNvSpPr txBox="1"/>
          <p:nvPr/>
        </p:nvSpPr>
        <p:spPr>
          <a:xfrm>
            <a:off x="6025856" y="1927121"/>
            <a:ext cx="1432880" cy="656914"/>
          </a:xfrm>
          <a:prstGeom prst="rect">
            <a:avLst/>
          </a:prstGeom>
          <a:solidFill>
            <a:srgbClr val="FFFFFF"/>
          </a:solidFill>
          <a:ln w="31750">
            <a:solidFill>
              <a:srgbClr val="16438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New York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  <a:cs typeface="Calibri"/>
              </a:rPr>
              <a:t>4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.6</a:t>
            </a:r>
            <a:r>
              <a:rPr kumimoji="0" lang="en-US" sz="1800" b="0" i="0" u="none" strike="noStrike" kern="0" cap="none" spc="0" normalizeH="0" baseline="3000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"/>
                <a:cs typeface="Segoe UI"/>
              </a:rPr>
              <a:t>†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CC465C-9991-1367-9A49-549D110D804B}"/>
              </a:ext>
            </a:extLst>
          </p:cNvPr>
          <p:cNvSpPr txBox="1"/>
          <p:nvPr/>
        </p:nvSpPr>
        <p:spPr>
          <a:xfrm>
            <a:off x="265208" y="5692972"/>
            <a:ext cx="2370666" cy="461665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1200" baseline="30000">
                <a:solidFill>
                  <a:srgbClr val="000000"/>
                </a:solidFill>
                <a:latin typeface="Calibri"/>
                <a:cs typeface="Calibri"/>
              </a:rPr>
              <a:t>*</a:t>
            </a:r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Cases per 100,000 persons</a:t>
            </a:r>
          </a:p>
          <a:p>
            <a:r>
              <a:rPr lang="en-US" sz="1200" baseline="30000">
                <a:solidFill>
                  <a:srgbClr val="000000"/>
                </a:solidFill>
                <a:latin typeface="Calibri"/>
                <a:cs typeface="Calibri"/>
              </a:rPr>
              <a:t>†</a:t>
            </a:r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Includes New York City</a:t>
            </a:r>
            <a:endParaRPr lang="en-US" sz="120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535A13-F6F3-6C7D-7E7F-92DDE9D69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76541" y="4092816"/>
            <a:ext cx="1046533" cy="1194971"/>
            <a:chOff x="4017781" y="4999483"/>
            <a:chExt cx="1046533" cy="119497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A1ABF47-4B24-FE6A-ECD8-7138632787EA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>
              <a:off x="4541048" y="5645814"/>
              <a:ext cx="224923" cy="548640"/>
            </a:xfrm>
            <a:prstGeom prst="line">
              <a:avLst/>
            </a:prstGeom>
            <a:noFill/>
            <a:ln w="31750" cap="flat" cmpd="sng" algn="ctr">
              <a:solidFill>
                <a:srgbClr val="164380"/>
              </a:solidFill>
              <a:prstDash val="solid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436E03-B4DB-36D0-791F-FF183981F4CE}"/>
                </a:ext>
              </a:extLst>
            </p:cNvPr>
            <p:cNvSpPr txBox="1"/>
            <p:nvPr/>
          </p:nvSpPr>
          <p:spPr>
            <a:xfrm>
              <a:off x="4017781" y="4999483"/>
              <a:ext cx="1046533" cy="646331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16438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/>
                  <a:cs typeface="Calibri"/>
                </a:rPr>
                <a:t>Hawaii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>
                  <a:solidFill>
                    <a:srgbClr val="000000">
                      <a:lumMod val="85000"/>
                      <a:lumOff val="15000"/>
                    </a:srgbClr>
                  </a:solidFill>
                  <a:latin typeface="Calibri"/>
                  <a:cs typeface="Calibri"/>
                </a:rPr>
                <a:t>8.1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5DE3C2F-ACD3-957D-7337-8FA0345EF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407274" y="4777713"/>
            <a:ext cx="457200" cy="0"/>
          </a:xfrm>
          <a:prstGeom prst="line">
            <a:avLst/>
          </a:prstGeom>
          <a:noFill/>
          <a:ln w="31750" cap="flat" cmpd="sng" algn="ctr">
            <a:solidFill>
              <a:srgbClr val="164380"/>
            </a:solidFill>
            <a:prstDash val="solid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2266943-FCA2-3A03-00F6-16A98DE155CD}"/>
              </a:ext>
            </a:extLst>
          </p:cNvPr>
          <p:cNvSpPr txBox="1"/>
          <p:nvPr/>
        </p:nvSpPr>
        <p:spPr>
          <a:xfrm>
            <a:off x="1177864" y="4454547"/>
            <a:ext cx="1229410" cy="646331"/>
          </a:xfrm>
          <a:prstGeom prst="rect">
            <a:avLst/>
          </a:prstGeom>
          <a:solidFill>
            <a:srgbClr val="FFFFFF"/>
          </a:solidFill>
          <a:ln w="31750">
            <a:solidFill>
              <a:srgbClr val="16438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Alaska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10.5</a:t>
            </a:r>
          </a:p>
        </p:txBody>
      </p:sp>
      <p:sp>
        <p:nvSpPr>
          <p:cNvPr id="54" name="Oval 64">
            <a:extLst>
              <a:ext uri="{FF2B5EF4-FFF2-40B4-BE49-F238E27FC236}">
                <a16:creationId xmlns:a16="http://schemas.microsoft.com/office/drawing/2014/main" id="{31ABB84F-B0B2-112A-ECF3-0C7FFD15C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028" y="3199380"/>
            <a:ext cx="152400" cy="150812"/>
          </a:xfrm>
          <a:prstGeom prst="ellipse">
            <a:avLst/>
          </a:prstGeom>
          <a:solidFill>
            <a:srgbClr val="8F7DB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133E23-53D0-011C-8480-6CA835434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2280" y="4539003"/>
            <a:ext cx="1782754" cy="1692926"/>
            <a:chOff x="10589788" y="4898323"/>
            <a:chExt cx="1503683" cy="169292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F4B042-F93D-C4DB-8C89-69FEDD5D8F02}"/>
                </a:ext>
              </a:extLst>
            </p:cNvPr>
            <p:cNvGrpSpPr/>
            <p:nvPr/>
          </p:nvGrpSpPr>
          <p:grpSpPr>
            <a:xfrm>
              <a:off x="11076078" y="5648193"/>
              <a:ext cx="1017393" cy="943056"/>
              <a:chOff x="10564538" y="5847638"/>
              <a:chExt cx="928579" cy="864318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7BFCAB-867B-3B8C-5FAC-FE469B0CCC00}"/>
                  </a:ext>
                </a:extLst>
              </p:cNvPr>
              <p:cNvSpPr txBox="1"/>
              <p:nvPr/>
            </p:nvSpPr>
            <p:spPr>
              <a:xfrm>
                <a:off x="10564538" y="5847638"/>
                <a:ext cx="928579" cy="28208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alibri"/>
                    <a:cs typeface="Calibri"/>
                  </a:rPr>
                  <a:t>1.5–&lt;2.9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48BA17-47CA-D3B2-154A-9171FFB9195E}"/>
                  </a:ext>
                </a:extLst>
              </p:cNvPr>
              <p:cNvSpPr txBox="1"/>
              <p:nvPr/>
            </p:nvSpPr>
            <p:spPr>
              <a:xfrm>
                <a:off x="10599000" y="6429876"/>
                <a:ext cx="755821" cy="28208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alibri"/>
                    <a:cs typeface="Calibri"/>
                  </a:rPr>
                  <a:t>≥4.5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116B983-277B-5902-761E-2A1CA050CEB2}"/>
                </a:ext>
              </a:extLst>
            </p:cNvPr>
            <p:cNvSpPr txBox="1"/>
            <p:nvPr/>
          </p:nvSpPr>
          <p:spPr>
            <a:xfrm>
              <a:off x="11095758" y="5984466"/>
              <a:ext cx="978022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/>
                  <a:cs typeface="Calibri"/>
                </a:rPr>
                <a:t>2.9–&lt;4.5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17D89DE-5CD3-2627-03F6-D81B0741C871}"/>
                </a:ext>
              </a:extLst>
            </p:cNvPr>
            <p:cNvSpPr txBox="1"/>
            <p:nvPr/>
          </p:nvSpPr>
          <p:spPr>
            <a:xfrm>
              <a:off x="10589788" y="4898323"/>
              <a:ext cx="145603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/>
                  <a:cs typeface="Calibri"/>
                </a:rPr>
                <a:t>Incidence Rate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1">
              <a:extLst>
                <a:ext uri="{FF2B5EF4-FFF2-40B4-BE49-F238E27FC236}">
                  <a16:creationId xmlns:a16="http://schemas.microsoft.com/office/drawing/2014/main" id="{2D92A0E2-15D3-6584-8DF7-A455A3D22663}"/>
                </a:ext>
              </a:extLst>
            </p:cNvPr>
            <p:cNvSpPr txBox="1"/>
            <p:nvPr/>
          </p:nvSpPr>
          <p:spPr>
            <a:xfrm>
              <a:off x="11064996" y="5272356"/>
              <a:ext cx="75582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yriad Web Pro" panose="020B0503030403020204" pitchFamily="34" charset="0"/>
                  <a:ea typeface="+mn-ea"/>
                  <a:cs typeface="+mn-cs"/>
                </a:defRPr>
              </a:lvl1pPr>
              <a:lvl2pPr marL="60958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yriad Web Pro" panose="020B0503030403020204" pitchFamily="34" charset="0"/>
                  <a:ea typeface="+mn-ea"/>
                  <a:cs typeface="+mn-cs"/>
                </a:defRPr>
              </a:lvl2pPr>
              <a:lvl3pPr marL="121917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yriad Web Pro" panose="020B0503030403020204" pitchFamily="34" charset="0"/>
                  <a:ea typeface="+mn-ea"/>
                  <a:cs typeface="+mn-cs"/>
                </a:defRPr>
              </a:lvl3pPr>
              <a:lvl4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yriad Web Pro" panose="020B0503030403020204" pitchFamily="34" charset="0"/>
                  <a:ea typeface="+mn-ea"/>
                  <a:cs typeface="+mn-cs"/>
                </a:defRPr>
              </a:lvl4pPr>
              <a:lvl5pPr marL="243833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Myriad Web Pro" panose="020B0503030403020204" pitchFamily="34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Myriad Web Pro" panose="020B0503030403020204" pitchFamily="34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Myriad Web Pro" panose="020B0503030403020204" pitchFamily="34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Myriad Web Pro" panose="020B0503030403020204" pitchFamily="34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Myriad Web Pro" panose="020B0503030403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&lt;1.5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yriad Web Pro" panose="020B05030304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64E651-0187-7B19-CB65-456FA372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31499" y="4958196"/>
            <a:ext cx="274666" cy="1223021"/>
            <a:chOff x="10626446" y="5335077"/>
            <a:chExt cx="274666" cy="122302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1BD5FDD-D5B5-06F6-791D-88424538E9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26446" y="5335077"/>
              <a:ext cx="274666" cy="228600"/>
            </a:xfrm>
            <a:prstGeom prst="rect">
              <a:avLst/>
            </a:prstGeom>
            <a:solidFill>
              <a:srgbClr val="E8DAF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86B1A81-E856-E354-39A4-E877C8CC5C5E}"/>
                </a:ext>
              </a:extLst>
            </p:cNvPr>
            <p:cNvSpPr>
              <a:spLocks/>
            </p:cNvSpPr>
            <p:nvPr/>
          </p:nvSpPr>
          <p:spPr>
            <a:xfrm>
              <a:off x="10626792" y="5664664"/>
              <a:ext cx="274320" cy="228600"/>
            </a:xfrm>
            <a:prstGeom prst="rect">
              <a:avLst/>
            </a:prstGeom>
            <a:solidFill>
              <a:srgbClr val="C6ABD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2C946DB-D253-8B99-124B-8CF3149B394D}"/>
                </a:ext>
              </a:extLst>
            </p:cNvPr>
            <p:cNvSpPr/>
            <p:nvPr/>
          </p:nvSpPr>
          <p:spPr>
            <a:xfrm>
              <a:off x="10626792" y="5994251"/>
              <a:ext cx="274320" cy="230278"/>
            </a:xfrm>
            <a:prstGeom prst="rect">
              <a:avLst/>
            </a:prstGeom>
            <a:solidFill>
              <a:srgbClr val="8F7D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E0832EB-A217-5FDD-ACD2-7E2BFBD3922C}"/>
                </a:ext>
              </a:extLst>
            </p:cNvPr>
            <p:cNvSpPr/>
            <p:nvPr/>
          </p:nvSpPr>
          <p:spPr>
            <a:xfrm>
              <a:off x="10626446" y="6327820"/>
              <a:ext cx="274320" cy="230278"/>
            </a:xfrm>
            <a:prstGeom prst="rect">
              <a:avLst/>
            </a:prstGeom>
            <a:solidFill>
              <a:srgbClr val="624B9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B64412A-5C59-031F-407D-501D3CA3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39100" y="3204224"/>
            <a:ext cx="1140317" cy="195116"/>
          </a:xfrm>
          <a:prstGeom prst="line">
            <a:avLst/>
          </a:prstGeom>
          <a:noFill/>
          <a:ln w="31750" cap="flat" cmpd="sng" algn="ctr">
            <a:solidFill>
              <a:srgbClr val="164380"/>
            </a:solidFill>
            <a:prstDash val="solid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C0627AE-EFD9-8B51-48F1-73EDB2168E41}"/>
              </a:ext>
            </a:extLst>
          </p:cNvPr>
          <p:cNvSpPr txBox="1"/>
          <p:nvPr/>
        </p:nvSpPr>
        <p:spPr>
          <a:xfrm>
            <a:off x="9163532" y="3056469"/>
            <a:ext cx="1563624" cy="646331"/>
          </a:xfrm>
          <a:prstGeom prst="rect">
            <a:avLst/>
          </a:prstGeom>
          <a:solidFill>
            <a:srgbClr val="FFFFFF"/>
          </a:solidFill>
          <a:ln w="31750">
            <a:solidFill>
              <a:srgbClr val="16438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Maryland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  <a:cs typeface="Calibri"/>
              </a:rPr>
              <a:t>3.3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C7290A-7B74-C70A-D1F8-A4F80A944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4" idx="5"/>
            <a:endCxn id="9" idx="1"/>
          </p:cNvCxnSpPr>
          <p:nvPr/>
        </p:nvCxnSpPr>
        <p:spPr>
          <a:xfrm>
            <a:off x="7944110" y="3328106"/>
            <a:ext cx="1226060" cy="875179"/>
          </a:xfrm>
          <a:prstGeom prst="line">
            <a:avLst/>
          </a:prstGeom>
          <a:noFill/>
          <a:ln w="31750" cap="flat" cmpd="sng" algn="ctr">
            <a:solidFill>
              <a:srgbClr val="164380"/>
            </a:solidFill>
            <a:prstDash val="soli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8B45F6-C67F-80A2-752E-E8C0483236BE}"/>
              </a:ext>
            </a:extLst>
          </p:cNvPr>
          <p:cNvSpPr txBox="1"/>
          <p:nvPr/>
        </p:nvSpPr>
        <p:spPr>
          <a:xfrm>
            <a:off x="9170170" y="3880119"/>
            <a:ext cx="2095884" cy="646331"/>
          </a:xfrm>
          <a:prstGeom prst="rect">
            <a:avLst/>
          </a:prstGeom>
          <a:solidFill>
            <a:srgbClr val="FFFFFF"/>
          </a:solidFill>
          <a:ln w="31750">
            <a:solidFill>
              <a:srgbClr val="16438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District of Columbia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4.0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77973-4E89-42E1-0E39-BE682F9B7F97}"/>
              </a:ext>
            </a:extLst>
          </p:cNvPr>
          <p:cNvSpPr txBox="1"/>
          <p:nvPr/>
        </p:nvSpPr>
        <p:spPr>
          <a:xfrm>
            <a:off x="9165878" y="1472534"/>
            <a:ext cx="1561278" cy="646331"/>
          </a:xfrm>
          <a:prstGeom prst="rect">
            <a:avLst/>
          </a:prstGeom>
          <a:solidFill>
            <a:srgbClr val="FFFFFF"/>
          </a:solidFill>
          <a:ln w="31750">
            <a:solidFill>
              <a:srgbClr val="16438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Massachusetts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srgbClr val="000000">
                    <a:lumMod val="85000"/>
                    <a:lumOff val="15000"/>
                  </a:srgbClr>
                </a:solidFill>
                <a:latin typeface="Calibri"/>
                <a:cs typeface="Calibri"/>
              </a:rPr>
              <a:t>3.2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A05C8A-027F-0615-55EF-4E7D814D2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431499" y="1939358"/>
            <a:ext cx="728958" cy="720715"/>
          </a:xfrm>
          <a:prstGeom prst="line">
            <a:avLst/>
          </a:prstGeom>
          <a:noFill/>
          <a:ln w="31750" cap="flat" cmpd="sng" algn="ctr">
            <a:solidFill>
              <a:srgbClr val="164380"/>
            </a:solidFill>
            <a:prstDash val="solid"/>
          </a:ln>
          <a:effectLst/>
        </p:spPr>
      </p:cxnSp>
      <p:sp>
        <p:nvSpPr>
          <p:cNvPr id="2" name="TextBox 27">
            <a:extLst>
              <a:ext uri="{FF2B5EF4-FFF2-40B4-BE49-F238E27FC236}">
                <a16:creationId xmlns:a16="http://schemas.microsoft.com/office/drawing/2014/main" id="{EEDE7D5D-7375-E3FA-070E-EE3D8BDFFD52}"/>
              </a:ext>
            </a:extLst>
          </p:cNvPr>
          <p:cNvSpPr txBox="1"/>
          <p:nvPr/>
        </p:nvSpPr>
        <p:spPr>
          <a:xfrm>
            <a:off x="-7870" y="6228872"/>
            <a:ext cx="1161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1050" kern="120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Centers for Disease Control and Prevention. (2024, July 17). </a:t>
            </a:r>
            <a:r>
              <a:rPr lang="en-US" sz="1000" i="1"/>
              <a:t>Tuberculosis (TB) disease in the United States, 1993–2023</a:t>
            </a:r>
            <a:r>
              <a:rPr lang="en-US" sz="1000"/>
              <a:t> [Slide set]. Division of Tuberculosis Elimination, National Center for HIV, Viral Hepatitis, STD, and TB Prevention, U.S. Department of Health and Human Services. https://www.cdc.gov/tb-surveillance-report-2023/media/pdfs/</a:t>
            </a:r>
            <a:r>
              <a:rPr lang="en-US" sz="900"/>
              <a:t>2024/10/2023</a:t>
            </a:r>
            <a:r>
              <a:rPr lang="en-US" sz="1000"/>
              <a:t>_TB_in_the_United_States_Slide_Set.pdf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1D01FD6-BED0-1BEF-7C43-01E0E16698C6}"/>
              </a:ext>
            </a:extLst>
          </p:cNvPr>
          <p:cNvSpPr txBox="1">
            <a:spLocks/>
          </p:cNvSpPr>
          <p:nvPr/>
        </p:nvSpPr>
        <p:spPr>
          <a:xfrm>
            <a:off x="1097280" y="286605"/>
            <a:ext cx="9318929" cy="14507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TB Incidence Rates* by Reporting Area, United States, 2023</a:t>
            </a:r>
          </a:p>
        </p:txBody>
      </p:sp>
    </p:spTree>
    <p:extLst>
      <p:ext uri="{BB962C8B-B14F-4D97-AF65-F5344CB8AC3E}">
        <p14:creationId xmlns:p14="http://schemas.microsoft.com/office/powerpoint/2010/main" val="2168982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E79EEB-3FDF-EF08-B97E-749FC2A9F5B6}"/>
              </a:ext>
            </a:extLst>
          </p:cNvPr>
          <p:cNvGrpSpPr/>
          <p:nvPr/>
        </p:nvGrpSpPr>
        <p:grpSpPr>
          <a:xfrm>
            <a:off x="2075763" y="1999380"/>
            <a:ext cx="7363204" cy="3693498"/>
            <a:chOff x="4223571" y="1161180"/>
            <a:chExt cx="6423408" cy="33705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8E5736-A1C0-0341-4981-B7C05F84B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3571" y="1161180"/>
              <a:ext cx="6423408" cy="12778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8CF314-638B-03C1-07C6-F9D6E0D0B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3773" y="2545401"/>
              <a:ext cx="5989394" cy="9461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F62062-8C48-4C16-5CCD-AC64B2857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3773" y="3597867"/>
              <a:ext cx="5989394" cy="93383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64B082-26EC-4E47-315C-47F3D811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Treatment of Latent TB Infection (LTBI)</a:t>
            </a:r>
          </a:p>
        </p:txBody>
      </p:sp>
    </p:spTree>
    <p:extLst>
      <p:ext uri="{BB962C8B-B14F-4D97-AF65-F5344CB8AC3E}">
        <p14:creationId xmlns:p14="http://schemas.microsoft.com/office/powerpoint/2010/main" val="3126673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42BB-B68B-041F-638B-67FA85D1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Public Health Response to a TB Case: Contact Investigation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D7D56-37B7-EE47-9384-EABF01FA0414}"/>
              </a:ext>
            </a:extLst>
          </p:cNvPr>
          <p:cNvSpPr txBox="1"/>
          <p:nvPr/>
        </p:nvSpPr>
        <p:spPr>
          <a:xfrm>
            <a:off x="0" y="636797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Caribbean TB Guidelines, 2010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E84D20-EDD7-F418-1BBC-E9CB08778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6" y="1976341"/>
            <a:ext cx="3607956" cy="4103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881827-F280-4192-8DEA-869B59914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834" y="1976341"/>
            <a:ext cx="6396093" cy="41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75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42BB-B68B-041F-638B-67FA85D1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61639"/>
            <a:ext cx="10058401" cy="1275721"/>
          </a:xfrm>
        </p:spPr>
        <p:txBody>
          <a:bodyPr anchor="b">
            <a:normAutofit/>
          </a:bodyPr>
          <a:lstStyle/>
          <a:p>
            <a:r>
              <a:rPr lang="en-US" sz="4000"/>
              <a:t>Contagiousness and Infection Control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58A7C0-DC36-D080-03A9-C2CD81B8E9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61"/>
          <a:stretch/>
        </p:blipFill>
        <p:spPr>
          <a:xfrm>
            <a:off x="1223008" y="1984958"/>
            <a:ext cx="9898383" cy="3670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1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42BB-B68B-041F-638B-67FA85D1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38" y="653845"/>
            <a:ext cx="8537906" cy="641064"/>
          </a:xfrm>
        </p:spPr>
        <p:txBody>
          <a:bodyPr>
            <a:noAutofit/>
          </a:bodyPr>
          <a:lstStyle/>
          <a:p>
            <a:r>
              <a:rPr lang="en-US" sz="4000"/>
              <a:t>Contagiousness and Infection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50CE5-C837-DF30-645C-AE99B943E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40" y="1379895"/>
            <a:ext cx="5539555" cy="4549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BCB03-8215-5C0A-68AE-BC9233B32CA0}"/>
              </a:ext>
            </a:extLst>
          </p:cNvPr>
          <p:cNvSpPr txBox="1"/>
          <p:nvPr/>
        </p:nvSpPr>
        <p:spPr>
          <a:xfrm>
            <a:off x="0" y="660750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Rea E. et. al, Canadian Journal of Respiratory, Critical Care, and Sleep Medicine, 2022</a:t>
            </a:r>
          </a:p>
        </p:txBody>
      </p:sp>
    </p:spTree>
    <p:extLst>
      <p:ext uri="{BB962C8B-B14F-4D97-AF65-F5344CB8AC3E}">
        <p14:creationId xmlns:p14="http://schemas.microsoft.com/office/powerpoint/2010/main" val="6945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C5AC2B-F8C2-AD28-604A-4272EDC6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Infection Prevention in Health Care Setting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06B387-1BDE-E150-AE6C-2ADC77C83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ECFBA-794C-4696-96B2-52D28B649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1984958"/>
            <a:ext cx="5478346" cy="3568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AA9BE0-1E27-49B5-4437-62AD1DE40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428" y="2494983"/>
            <a:ext cx="4356252" cy="25484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1D54C-B502-DD47-A7E9-E1A3868417C8}"/>
              </a:ext>
            </a:extLst>
          </p:cNvPr>
          <p:cNvSpPr txBox="1"/>
          <p:nvPr/>
        </p:nvSpPr>
        <p:spPr>
          <a:xfrm>
            <a:off x="4233" y="6374952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Source: CDC</a:t>
            </a:r>
          </a:p>
        </p:txBody>
      </p:sp>
    </p:spTree>
    <p:extLst>
      <p:ext uri="{BB962C8B-B14F-4D97-AF65-F5344CB8AC3E}">
        <p14:creationId xmlns:p14="http://schemas.microsoft.com/office/powerpoint/2010/main" val="1282805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0253-DA26-657A-9D91-C5560EEE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Patients Who are </a:t>
            </a:r>
            <a:r>
              <a:rPr lang="en-US" sz="4000" b="1" i="1"/>
              <a:t>Not</a:t>
            </a:r>
            <a:r>
              <a:rPr lang="en-US" sz="4000"/>
              <a:t> Contagious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02B9-8F12-4E8A-B9C2-0001899767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9355" y="2130149"/>
            <a:ext cx="9966325" cy="367188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Children before puberty</a:t>
            </a:r>
          </a:p>
          <a:p>
            <a:r>
              <a:rPr lang="en-US"/>
              <a:t>Latent tuberculosis</a:t>
            </a:r>
          </a:p>
          <a:p>
            <a:r>
              <a:rPr lang="en-US"/>
              <a:t>Patients established on effective treatment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413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 anchor="b">
            <a:normAutofit/>
          </a:bodyPr>
          <a:lstStyle/>
          <a:p>
            <a:r>
              <a:rPr lang="en-US" sz="4000"/>
              <a:t>Thank you!</a:t>
            </a:r>
          </a:p>
        </p:txBody>
      </p:sp>
      <p:pic>
        <p:nvPicPr>
          <p:cNvPr id="18" name="Picture Placeholder 17" descr="A blue flag in front of a building&#10;&#10;Description automatically generated">
            <a:extLst>
              <a:ext uri="{FF2B5EF4-FFF2-40B4-BE49-F238E27FC236}">
                <a16:creationId xmlns:a16="http://schemas.microsoft.com/office/drawing/2014/main" id="{5991B70C-BD19-B4C0-784E-9FA9B8914C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9569" b="19569"/>
          <a:stretch/>
        </p:blipFill>
        <p:spPr>
          <a:xfrm>
            <a:off x="-1" y="10"/>
            <a:ext cx="12191999" cy="4952990"/>
          </a:xfrm>
          <a:noFill/>
        </p:spPr>
      </p:pic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sz="4000" b="1" i="1"/>
              <a:t>Mycobacterium Tuberculosis</a:t>
            </a:r>
            <a:br>
              <a:rPr lang="en-US" sz="4000"/>
            </a:br>
            <a:r>
              <a:rPr lang="en-US" sz="400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20" y="2120900"/>
            <a:ext cx="4639736" cy="3748193"/>
          </a:xfrm>
        </p:spPr>
        <p:txBody>
          <a:bodyPr>
            <a:normAutofit/>
          </a:bodyPr>
          <a:lstStyle/>
          <a:p>
            <a:r>
              <a:rPr lang="en-US"/>
              <a:t>Can be identified under a regular light microscope.</a:t>
            </a:r>
          </a:p>
          <a:p>
            <a:r>
              <a:rPr lang="en-US"/>
              <a:t>Most mycobacterium retain stains even after washes and therefore are called “acid-fast” bacilli or AFB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B86BF-B41B-59A9-CE0C-FED25F6A8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224620"/>
            <a:ext cx="5313399" cy="2770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43B65F-99BE-F366-429C-BC5154D6717C}"/>
              </a:ext>
            </a:extLst>
          </p:cNvPr>
          <p:cNvSpPr txBox="1"/>
          <p:nvPr/>
        </p:nvSpPr>
        <p:spPr>
          <a:xfrm>
            <a:off x="3128" y="6388954"/>
            <a:ext cx="50537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https://www.cdc.gov/tb/hcp/education/self-study-modules-on-tuberculosis.html</a:t>
            </a:r>
          </a:p>
        </p:txBody>
      </p:sp>
    </p:spTree>
    <p:extLst>
      <p:ext uri="{BB962C8B-B14F-4D97-AF65-F5344CB8AC3E}">
        <p14:creationId xmlns:p14="http://schemas.microsoft.com/office/powerpoint/2010/main" val="254722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296D-AC35-E325-E0C0-DA416ACF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/>
              <a:t>Pathogenesis of TB</a:t>
            </a:r>
            <a:endParaRPr lang="en-US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E1869-FD44-FA89-64BE-606348A3E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67" y="1737362"/>
            <a:ext cx="6818465" cy="4238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2966F1-A4B1-CA06-E810-A8AE492010CF}"/>
              </a:ext>
            </a:extLst>
          </p:cNvPr>
          <p:cNvSpPr txBox="1"/>
          <p:nvPr/>
        </p:nvSpPr>
        <p:spPr>
          <a:xfrm>
            <a:off x="0" y="6373908"/>
            <a:ext cx="69926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Adapted from: www.cdc.gov/tb/media/pdfs/Self_Study_Module_1_Transmission_and_Pathogenesis_of_Tuberculosis.pdf</a:t>
            </a:r>
          </a:p>
        </p:txBody>
      </p:sp>
    </p:spTree>
    <p:extLst>
      <p:ext uri="{BB962C8B-B14F-4D97-AF65-F5344CB8AC3E}">
        <p14:creationId xmlns:p14="http://schemas.microsoft.com/office/powerpoint/2010/main" val="193483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97D1F-CF11-BFF4-72A0-DE23A90E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92" y="436597"/>
            <a:ext cx="2619375" cy="2600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DB880E-A5D9-144E-1CB5-7755D745E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92" y="3512584"/>
            <a:ext cx="4229100" cy="264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1C194B-1B3F-4EE9-DFAB-528619ADC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92" y="1977721"/>
            <a:ext cx="3829050" cy="2676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4A1EE1-D679-3A9B-5709-0346DE828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186" y="787096"/>
            <a:ext cx="2409825" cy="2381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E6C573-6F5E-0EC6-2364-76E28FDA0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035" y="3795017"/>
            <a:ext cx="2524125" cy="251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3F2AF2-F029-458F-6753-309AA29B7BFB}"/>
              </a:ext>
            </a:extLst>
          </p:cNvPr>
          <p:cNvSpPr txBox="1"/>
          <p:nvPr/>
        </p:nvSpPr>
        <p:spPr>
          <a:xfrm>
            <a:off x="0" y="6360779"/>
            <a:ext cx="69926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Adapted from: www.cdc.gov/tb/media/pdfs/Self_Study_Module_1_Transmission_and_Pathogenesis_of_Tuberculosis.pdf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235E39-25C9-400F-CD75-CFA38985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Pathogenesis of TB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145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979E-40B7-A2DA-DBB8-73BD8DD0F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95" y="850106"/>
            <a:ext cx="10620209" cy="5157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B2CB7-7D54-6861-E392-0B6043134D42}"/>
              </a:ext>
            </a:extLst>
          </p:cNvPr>
          <p:cNvSpPr txBox="1"/>
          <p:nvPr/>
        </p:nvSpPr>
        <p:spPr>
          <a:xfrm>
            <a:off x="0" y="6368966"/>
            <a:ext cx="69926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Adapted from: www.cdc.gov/tb/media/pdfs/Self_Study_Module_1_Transmission_and_Pathogenesis_of_Tuberculosis.pdf</a:t>
            </a:r>
          </a:p>
        </p:txBody>
      </p:sp>
    </p:spTree>
    <p:extLst>
      <p:ext uri="{BB962C8B-B14F-4D97-AF65-F5344CB8AC3E}">
        <p14:creationId xmlns:p14="http://schemas.microsoft.com/office/powerpoint/2010/main" val="18437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A551-1F06-B8B7-127A-C628864F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34" y="461639"/>
            <a:ext cx="9968746" cy="1275721"/>
          </a:xfrm>
        </p:spPr>
        <p:txBody>
          <a:bodyPr>
            <a:normAutofit/>
          </a:bodyPr>
          <a:lstStyle/>
          <a:p>
            <a:r>
              <a:rPr lang="en-US" sz="4000"/>
              <a:t>When Should We Suspect TB?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B6905D-14C2-18E2-BE7C-708D56D4DDED}"/>
              </a:ext>
            </a:extLst>
          </p:cNvPr>
          <p:cNvGrpSpPr/>
          <p:nvPr/>
        </p:nvGrpSpPr>
        <p:grpSpPr>
          <a:xfrm>
            <a:off x="4907280" y="2509258"/>
            <a:ext cx="2377440" cy="2377440"/>
            <a:chOff x="4907280" y="2158738"/>
            <a:chExt cx="2377440" cy="23774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D3257B-A447-9585-52EA-0BC42AD55D98}"/>
                </a:ext>
              </a:extLst>
            </p:cNvPr>
            <p:cNvSpPr/>
            <p:nvPr/>
          </p:nvSpPr>
          <p:spPr>
            <a:xfrm>
              <a:off x="4907280" y="2158738"/>
              <a:ext cx="2377440" cy="2377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9" name="Graphic 8" descr="User outline">
              <a:extLst>
                <a:ext uri="{FF2B5EF4-FFF2-40B4-BE49-F238E27FC236}">
                  <a16:creationId xmlns:a16="http://schemas.microsoft.com/office/drawing/2014/main" id="{7C9B9CA7-3E9C-02A3-6420-D70C7818D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2981327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3AA4E04-F103-9CBB-457E-EE51103DA9A6}"/>
              </a:ext>
            </a:extLst>
          </p:cNvPr>
          <p:cNvSpPr/>
          <p:nvPr/>
        </p:nvSpPr>
        <p:spPr>
          <a:xfrm>
            <a:off x="1564849" y="2509258"/>
            <a:ext cx="2377440" cy="2377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Graphic 10" descr="Cough outline">
            <a:extLst>
              <a:ext uri="{FF2B5EF4-FFF2-40B4-BE49-F238E27FC236}">
                <a16:creationId xmlns:a16="http://schemas.microsoft.com/office/drawing/2014/main" id="{06730D5B-E904-A095-6630-EABF1D191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3307" y="3427085"/>
            <a:ext cx="914400" cy="9144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8397B6-68AF-DBC4-9281-6AFF41C18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603868"/>
              </p:ext>
            </p:extLst>
          </p:nvPr>
        </p:nvGraphicFramePr>
        <p:xfrm>
          <a:off x="1097279" y="2961007"/>
          <a:ext cx="100584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1">
                  <a:extLst>
                    <a:ext uri="{9D8B030D-6E8A-4147-A177-3AD203B41FA5}">
                      <a16:colId xmlns:a16="http://schemas.microsoft.com/office/drawing/2014/main" val="3686416046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val="1759763667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val="3364030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2"/>
                          </a:solidFill>
                        </a:rPr>
                        <a:t>Symptoms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1"/>
                          </a:solidFill>
                        </a:rPr>
                        <a:t>Person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294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62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00C1B-0AA5-C156-8E02-757A2359F4B4}"/>
              </a:ext>
            </a:extLst>
          </p:cNvPr>
          <p:cNvSpPr txBox="1">
            <a:spLocks/>
          </p:cNvSpPr>
          <p:nvPr/>
        </p:nvSpPr>
        <p:spPr>
          <a:xfrm>
            <a:off x="1188720" y="2012722"/>
            <a:ext cx="3200400" cy="736282"/>
          </a:xfrm>
          <a:prstGeom prst="rect">
            <a:avLst/>
          </a:prstGeom>
          <a:solidFill>
            <a:schemeClr val="tx2"/>
          </a:solidFill>
        </p:spPr>
        <p:txBody>
          <a:bodyPr vert="horz" lIns="0" tIns="45720" rIns="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Non-specific Constitutional Symptoms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5FDA07-98B5-343B-9C77-9BE02BF6B414}"/>
              </a:ext>
            </a:extLst>
          </p:cNvPr>
          <p:cNvSpPr txBox="1">
            <a:spLocks/>
          </p:cNvSpPr>
          <p:nvPr/>
        </p:nvSpPr>
        <p:spPr>
          <a:xfrm>
            <a:off x="1188720" y="2749004"/>
            <a:ext cx="3200400" cy="29284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Loss of appetite </a:t>
            </a: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Unexplained weight loss</a:t>
            </a: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Night sweats, </a:t>
            </a: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Fever</a:t>
            </a: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Fatigue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012318-0F8A-F8AF-9A48-80619AFB4C67}"/>
              </a:ext>
            </a:extLst>
          </p:cNvPr>
          <p:cNvSpPr txBox="1">
            <a:spLocks/>
          </p:cNvSpPr>
          <p:nvPr/>
        </p:nvSpPr>
        <p:spPr>
          <a:xfrm>
            <a:off x="4572000" y="2012722"/>
            <a:ext cx="3200400" cy="73628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Respiratory Symptoms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853D16-1FB2-5BAF-DF39-C6590179AEC7}"/>
              </a:ext>
            </a:extLst>
          </p:cNvPr>
          <p:cNvSpPr txBox="1">
            <a:spLocks/>
          </p:cNvSpPr>
          <p:nvPr/>
        </p:nvSpPr>
        <p:spPr>
          <a:xfrm>
            <a:off x="4572000" y="2749004"/>
            <a:ext cx="3200400" cy="29284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Prolonged cough (3 weeks or longer) </a:t>
            </a: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Shortness of breath</a:t>
            </a: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Hemoptysis</a:t>
            </a: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Chest pain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C9E60F-7E41-9080-A7C5-788BAA507178}"/>
              </a:ext>
            </a:extLst>
          </p:cNvPr>
          <p:cNvSpPr txBox="1">
            <a:spLocks/>
          </p:cNvSpPr>
          <p:nvPr/>
        </p:nvSpPr>
        <p:spPr>
          <a:xfrm>
            <a:off x="7955280" y="2012722"/>
            <a:ext cx="3200400" cy="7362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Symptoms of Possible Extra-pulmonary TB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4C5C2B-3B62-0F10-EC80-A31E9F57D605}"/>
              </a:ext>
            </a:extLst>
          </p:cNvPr>
          <p:cNvSpPr txBox="1">
            <a:spLocks/>
          </p:cNvSpPr>
          <p:nvPr/>
        </p:nvSpPr>
        <p:spPr>
          <a:xfrm>
            <a:off x="7955280" y="2755073"/>
            <a:ext cx="3200400" cy="2928486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Blood in the urine (TB of the kidney)</a:t>
            </a: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Headache/confusion (TB meningitis)</a:t>
            </a: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Back pain (TB of the spine)</a:t>
            </a: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Hoarseness (TB of the larynx)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8708BD-2FB6-A1AE-8860-21E176EB0B2A}"/>
              </a:ext>
            </a:extLst>
          </p:cNvPr>
          <p:cNvSpPr txBox="1">
            <a:spLocks/>
          </p:cNvSpPr>
          <p:nvPr/>
        </p:nvSpPr>
        <p:spPr>
          <a:xfrm>
            <a:off x="1186934" y="461639"/>
            <a:ext cx="9968746" cy="12757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50" normalizeH="0" baseline="0" noProof="0">
                <a:ln>
                  <a:noFill/>
                </a:ln>
                <a:solidFill>
                  <a:srgbClr val="0057B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Symptoms of </a:t>
            </a:r>
            <a:r>
              <a:rPr lang="en-US" sz="4000">
                <a:solidFill>
                  <a:srgbClr val="0057B8"/>
                </a:solidFill>
                <a:latin typeface="Arial" panose="020B0604020202020204"/>
              </a:rPr>
              <a:t>TB</a:t>
            </a:r>
            <a:endParaRPr kumimoji="0" lang="en-US" sz="4000" b="0" i="0" u="none" strike="noStrike" kern="1200" cap="none" spc="-50" normalizeH="0" baseline="0" noProof="0">
              <a:ln>
                <a:noFill/>
              </a:ln>
              <a:solidFill>
                <a:srgbClr val="0057B8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427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B239-C5C1-968E-44A7-836D13A9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34" y="461639"/>
            <a:ext cx="9968746" cy="1275721"/>
          </a:xfrm>
        </p:spPr>
        <p:txBody>
          <a:bodyPr>
            <a:normAutofit/>
          </a:bodyPr>
          <a:lstStyle/>
          <a:p>
            <a:r>
              <a:rPr lang="en-US" sz="4000"/>
              <a:t>Persons at Risk for Developing TB Disease</a:t>
            </a:r>
          </a:p>
        </p:txBody>
      </p:sp>
      <p:graphicFrame>
        <p:nvGraphicFramePr>
          <p:cNvPr id="4" name="Text Placeholder 2">
            <a:extLst>
              <a:ext uri="{FF2B5EF4-FFF2-40B4-BE49-F238E27FC236}">
                <a16:creationId xmlns:a16="http://schemas.microsoft.com/office/drawing/2014/main" id="{C87468F8-9E79-5906-1D18-192C67713ACD}"/>
              </a:ext>
            </a:extLst>
          </p:cNvPr>
          <p:cNvGraphicFramePr>
            <a:graphicFrameLocks/>
          </p:cNvGraphicFramePr>
          <p:nvPr/>
        </p:nvGraphicFramePr>
        <p:xfrm>
          <a:off x="1189038" y="1984375"/>
          <a:ext cx="9966325" cy="367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82333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Mayo">
      <a:dk1>
        <a:srgbClr val="0057B8"/>
      </a:dk1>
      <a:lt1>
        <a:srgbClr val="FFFFFF"/>
      </a:lt1>
      <a:dk2>
        <a:srgbClr val="0057B8"/>
      </a:dk2>
      <a:lt2>
        <a:srgbClr val="FFFFFF"/>
      </a:lt2>
      <a:accent1>
        <a:srgbClr val="000000"/>
      </a:accent1>
      <a:accent2>
        <a:srgbClr val="009CDE"/>
      </a:accent2>
      <a:accent3>
        <a:srgbClr val="FFFFFF"/>
      </a:accent3>
      <a:accent4>
        <a:srgbClr val="0057B8"/>
      </a:accent4>
      <a:accent5>
        <a:srgbClr val="009CDE"/>
      </a:accent5>
      <a:accent6>
        <a:srgbClr val="A8A8A8"/>
      </a:accent6>
      <a:hlink>
        <a:srgbClr val="0057B8"/>
      </a:hlink>
      <a:folHlink>
        <a:srgbClr val="A8A8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_Win32_JB_SL_v2.potx" id="{2FF4D238-6E02-4AF5-A7F8-E0CA002E79A6}" vid="{1CA406FA-5E6E-436F-98F0-C190AE288A77}"/>
    </a:ext>
  </a:extLst>
</a:theme>
</file>

<file path=ppt/theme/theme2.xml><?xml version="1.0" encoding="utf-8"?>
<a:theme xmlns:a="http://schemas.openxmlformats.org/drawingml/2006/main" name="1_RetrospectVTI">
  <a:themeElements>
    <a:clrScheme name="Mayo">
      <a:dk1>
        <a:srgbClr val="0057B8"/>
      </a:dk1>
      <a:lt1>
        <a:srgbClr val="FFFFFF"/>
      </a:lt1>
      <a:dk2>
        <a:srgbClr val="0057B8"/>
      </a:dk2>
      <a:lt2>
        <a:srgbClr val="FFFFFF"/>
      </a:lt2>
      <a:accent1>
        <a:srgbClr val="000000"/>
      </a:accent1>
      <a:accent2>
        <a:srgbClr val="009CDE"/>
      </a:accent2>
      <a:accent3>
        <a:srgbClr val="FFFFFF"/>
      </a:accent3>
      <a:accent4>
        <a:srgbClr val="0057B8"/>
      </a:accent4>
      <a:accent5>
        <a:srgbClr val="009CDE"/>
      </a:accent5>
      <a:accent6>
        <a:srgbClr val="A8A8A8"/>
      </a:accent6>
      <a:hlink>
        <a:srgbClr val="0057B8"/>
      </a:hlink>
      <a:folHlink>
        <a:srgbClr val="A8A8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_Win32_JB_SL_v2.potx" id="{2FF4D238-6E02-4AF5-A7F8-E0CA002E79A6}" vid="{1CA406FA-5E6E-436F-98F0-C190AE288A77}"/>
    </a:ext>
  </a:extLst>
</a:theme>
</file>

<file path=ppt/theme/theme3.xml><?xml version="1.0" encoding="utf-8"?>
<a:theme xmlns:a="http://schemas.openxmlformats.org/drawingml/2006/main" name="2_RetrospectVTI">
  <a:themeElements>
    <a:clrScheme name="Mayo">
      <a:dk1>
        <a:srgbClr val="0057B8"/>
      </a:dk1>
      <a:lt1>
        <a:srgbClr val="FFFFFF"/>
      </a:lt1>
      <a:dk2>
        <a:srgbClr val="0057B8"/>
      </a:dk2>
      <a:lt2>
        <a:srgbClr val="FFFFFF"/>
      </a:lt2>
      <a:accent1>
        <a:srgbClr val="000000"/>
      </a:accent1>
      <a:accent2>
        <a:srgbClr val="009CDE"/>
      </a:accent2>
      <a:accent3>
        <a:srgbClr val="FFFFFF"/>
      </a:accent3>
      <a:accent4>
        <a:srgbClr val="0057B8"/>
      </a:accent4>
      <a:accent5>
        <a:srgbClr val="009CDE"/>
      </a:accent5>
      <a:accent6>
        <a:srgbClr val="A8A8A8"/>
      </a:accent6>
      <a:hlink>
        <a:srgbClr val="0057B8"/>
      </a:hlink>
      <a:folHlink>
        <a:srgbClr val="A8A8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_Win32_JB_SL_v2.potx" id="{2FF4D238-6E02-4AF5-A7F8-E0CA002E79A6}" vid="{1CA406FA-5E6E-436F-98F0-C190AE288A7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7E8515824FB147BA6953603BEAFCFE" ma:contentTypeVersion="16" ma:contentTypeDescription="Create a new document." ma:contentTypeScope="" ma:versionID="515b4ee5c5fcb90aa9f7c70b2eaccbc6">
  <xsd:schema xmlns:xsd="http://www.w3.org/2001/XMLSchema" xmlns:xs="http://www.w3.org/2001/XMLSchema" xmlns:p="http://schemas.microsoft.com/office/2006/metadata/properties" xmlns:ns2="26bcabb5-e1c8-4de8-8f77-05884c19fd31" xmlns:ns3="77b38d06-8788-40ee-9a89-bb1fdf6bec90" targetNamespace="http://schemas.microsoft.com/office/2006/metadata/properties" ma:root="true" ma:fieldsID="390f332ba018aa25df1b43a704460a9e" ns2:_="" ns3:_="">
    <xsd:import namespace="26bcabb5-e1c8-4de8-8f77-05884c19fd31"/>
    <xsd:import namespace="77b38d06-8788-40ee-9a89-bb1fdf6be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cabb5-e1c8-4de8-8f77-05884c19f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c5d3906-26d2-4840-9c74-966ccfe297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38d06-8788-40ee-9a89-bb1fdf6bec9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2fe892b-c279-4b9d-b8f5-fc584bb610f7}" ma:internalName="TaxCatchAll" ma:showField="CatchAllData" ma:web="77b38d06-8788-40ee-9a89-bb1fdf6be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26bcabb5-e1c8-4de8-8f77-05884c19fd31" xsi:nil="true"/>
    <TaxCatchAll xmlns="77b38d06-8788-40ee-9a89-bb1fdf6bec90" xsi:nil="true"/>
    <lcf76f155ced4ddcb4097134ff3c332f xmlns="26bcabb5-e1c8-4de8-8f77-05884c19fd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6B531D-03AC-47F6-A16F-C6773C191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AF908-A489-46E2-8804-4AB98231A595}">
  <ds:schemaRefs>
    <ds:schemaRef ds:uri="26bcabb5-e1c8-4de8-8f77-05884c19fd31"/>
    <ds:schemaRef ds:uri="77b38d06-8788-40ee-9a89-bb1fdf6bec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4B1648-C213-44D3-9464-4287A4D41EE0}">
  <ds:schemaRefs>
    <ds:schemaRef ds:uri="26bcabb5-e1c8-4de8-8f77-05884c19fd31"/>
    <ds:schemaRef ds:uri="77b38d06-8788-40ee-9a89-bb1fdf6bec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1372f5f-8e19-4efb-8afe-8eac20a980c4}" enabled="1" method="Standard" siteId="{a25fff9c-3f63-4fb2-9a8a-d9bdd0321f9a}" removed="0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{30F280BB-9408-4286-82D7-F9CB733B4C02}tf22581678_win32</Template>
  <Application>Microsoft Office PowerPoint</Application>
  <PresentationFormat>Widescreen</PresentationFormat>
  <Slides>26</Slides>
  <Notes>11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RetrospectVTI</vt:lpstr>
      <vt:lpstr>1_RetrospectVTI</vt:lpstr>
      <vt:lpstr>2_RetrospectVTI</vt:lpstr>
      <vt:lpstr>PowerPoint Presentation</vt:lpstr>
      <vt:lpstr>PowerPoint Presentation</vt:lpstr>
      <vt:lpstr>Mycobacterium Tuberculosis What is it?</vt:lpstr>
      <vt:lpstr>Pathogenesis of TB</vt:lpstr>
      <vt:lpstr>Pathogenesis of TB</vt:lpstr>
      <vt:lpstr>PowerPoint Presentation</vt:lpstr>
      <vt:lpstr>When Should We Suspect TB?</vt:lpstr>
      <vt:lpstr>PowerPoint Presentation</vt:lpstr>
      <vt:lpstr>Persons at Risk for Developing TB Disease</vt:lpstr>
      <vt:lpstr>Increased Likelihood of Exposure to Persons with TB Disease</vt:lpstr>
      <vt:lpstr>Persons at Risk for Developing TB Disease</vt:lpstr>
      <vt:lpstr>Tuberculosis Tests</vt:lpstr>
      <vt:lpstr>Tuberculin Skin Test (TST)</vt:lpstr>
      <vt:lpstr>Interferon-Gamma Release Assays (IGRA)</vt:lpstr>
      <vt:lpstr>PowerPoint Presentation</vt:lpstr>
      <vt:lpstr>AFB Smear</vt:lpstr>
      <vt:lpstr>PowerPoint Presentation</vt:lpstr>
      <vt:lpstr>Mycobacterial Culture</vt:lpstr>
      <vt:lpstr>Treatment of TB Disease: “RIPE”</vt:lpstr>
      <vt:lpstr>Treatment of Latent TB Infection (LTBI)</vt:lpstr>
      <vt:lpstr>Public Health Response to a TB Case: Contact Investigation</vt:lpstr>
      <vt:lpstr>Contagiousness and Infection Control</vt:lpstr>
      <vt:lpstr>Contagiousness and Infection Control</vt:lpstr>
      <vt:lpstr>Infection Prevention in Health Care Setting</vt:lpstr>
      <vt:lpstr>Patients Who are Not Contagious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Mussack, Rebecca, M.Ed.</dc:creator>
  <cp:revision>1</cp:revision>
  <dcterms:created xsi:type="dcterms:W3CDTF">2023-12-20T20:06:36Z</dcterms:created>
  <dcterms:modified xsi:type="dcterms:W3CDTF">2025-12-12T17:51:33Z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0x010100677E8515824FB147BA6953603BEAFCFE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Order">
    <vt:r8>778400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emplateUrl">
    <vt:lpwstr/>
  </property>
</Properties>
</file>